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65" r:id="rId2"/>
    <p:sldId id="266" r:id="rId3"/>
    <p:sldId id="267" r:id="rId4"/>
    <p:sldId id="268" r:id="rId5"/>
    <p:sldId id="269" r:id="rId6"/>
    <p:sldId id="270" r:id="rId7"/>
    <p:sldId id="308" r:id="rId8"/>
    <p:sldId id="309" r:id="rId9"/>
    <p:sldId id="271" r:id="rId10"/>
    <p:sldId id="272" r:id="rId11"/>
    <p:sldId id="273" r:id="rId12"/>
    <p:sldId id="274" r:id="rId13"/>
    <p:sldId id="275" r:id="rId14"/>
    <p:sldId id="276" r:id="rId15"/>
    <p:sldId id="278" r:id="rId16"/>
    <p:sldId id="279" r:id="rId17"/>
    <p:sldId id="326" r:id="rId18"/>
    <p:sldId id="328" r:id="rId19"/>
    <p:sldId id="330" r:id="rId20"/>
    <p:sldId id="305" r:id="rId21"/>
    <p:sldId id="332" r:id="rId22"/>
    <p:sldId id="261" r:id="rId23"/>
    <p:sldId id="333" r:id="rId24"/>
    <p:sldId id="334" r:id="rId25"/>
    <p:sldId id="335" r:id="rId26"/>
    <p:sldId id="264" r:id="rId27"/>
    <p:sldId id="336" r:id="rId28"/>
    <p:sldId id="337" r:id="rId29"/>
    <p:sldId id="338" r:id="rId30"/>
    <p:sldId id="339" r:id="rId31"/>
    <p:sldId id="340" r:id="rId32"/>
    <p:sldId id="277" r:id="rId33"/>
    <p:sldId id="280" r:id="rId34"/>
    <p:sldId id="343" r:id="rId35"/>
    <p:sldId id="281" r:id="rId36"/>
    <p:sldId id="282" r:id="rId37"/>
    <p:sldId id="283" r:id="rId38"/>
    <p:sldId id="284" r:id="rId39"/>
    <p:sldId id="285" r:id="rId40"/>
    <p:sldId id="299" r:id="rId41"/>
    <p:sldId id="342" r:id="rId42"/>
    <p:sldId id="345" r:id="rId43"/>
    <p:sldId id="341" r:id="rId44"/>
    <p:sldId id="346" r:id="rId45"/>
    <p:sldId id="347" r:id="rId46"/>
    <p:sldId id="348" r:id="rId47"/>
    <p:sldId id="349" r:id="rId48"/>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11" Type="http://schemas.openxmlformats.org/officeDocument/2006/relationships/image" Target="../media/image42.wmf"/><Relationship Id="rId5" Type="http://schemas.openxmlformats.org/officeDocument/2006/relationships/image" Target="../media/image36.wmf"/><Relationship Id="rId10" Type="http://schemas.openxmlformats.org/officeDocument/2006/relationships/image" Target="../media/image41.wmf"/><Relationship Id="rId4" Type="http://schemas.openxmlformats.org/officeDocument/2006/relationships/image" Target="../media/image35.wmf"/><Relationship Id="rId9" Type="http://schemas.openxmlformats.org/officeDocument/2006/relationships/image" Target="../media/image4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KZ"/>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5819B4-AB90-4A79-8BAF-B7DD82433B8A}" type="datetimeFigureOut">
              <a:rPr lang="ru-KZ" smtClean="0"/>
              <a:t>23.11.2020</a:t>
            </a:fld>
            <a:endParaRPr lang="ru-KZ"/>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KZ"/>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KZ"/>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8D152-6696-42A7-98D5-64792A64D53A}" type="slidenum">
              <a:rPr lang="ru-KZ" smtClean="0"/>
              <a:t>‹#›</a:t>
            </a:fld>
            <a:endParaRPr lang="ru-KZ"/>
          </a:p>
        </p:txBody>
      </p:sp>
    </p:spTree>
    <p:extLst>
      <p:ext uri="{BB962C8B-B14F-4D97-AF65-F5344CB8AC3E}">
        <p14:creationId xmlns:p14="http://schemas.microsoft.com/office/powerpoint/2010/main" val="1884330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D4D85F7F-3DA2-4720-AA4F-DD8E753EF33C}"/>
              </a:ext>
            </a:extLst>
          </p:cNvPr>
          <p:cNvSpPr>
            <a:spLocks noGrp="1" noRot="1" noChangeAspect="1" noChangeArrowheads="1" noTextEdit="1"/>
          </p:cNvSpPr>
          <p:nvPr>
            <p:ph type="sldImg"/>
          </p:nvPr>
        </p:nvSpPr>
        <p:spPr>
          <a:ln/>
        </p:spPr>
      </p:sp>
      <p:sp>
        <p:nvSpPr>
          <p:cNvPr id="161795" name="Rectangle 3">
            <a:extLst>
              <a:ext uri="{FF2B5EF4-FFF2-40B4-BE49-F238E27FC236}">
                <a16:creationId xmlns:a16="http://schemas.microsoft.com/office/drawing/2014/main" id="{4E0AF75F-500E-495F-A36A-15958399902C}"/>
              </a:ext>
            </a:extLst>
          </p:cNvPr>
          <p:cNvSpPr>
            <a:spLocks noGrp="1" noChangeArrowheads="1"/>
          </p:cNvSpPr>
          <p:nvPr>
            <p:ph type="body" idx="1"/>
          </p:nvPr>
        </p:nvSpPr>
        <p:spPr/>
        <p:txBody>
          <a:bodyPr/>
          <a:lstStyle/>
          <a:p>
            <a:endParaRPr lang="ru-KZ" altLang="ru-K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6801F7C7-8AD9-419C-B71C-6256977C5C06}"/>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AD198C3F-C7AA-4648-BB36-F5BAA480C2D7}"/>
              </a:ext>
            </a:extLst>
          </p:cNvPr>
          <p:cNvSpPr>
            <a:spLocks noGrp="1" noChangeArrowheads="1"/>
          </p:cNvSpPr>
          <p:nvPr>
            <p:ph type="body" idx="1"/>
          </p:nvPr>
        </p:nvSpPr>
        <p:spPr/>
        <p:txBody>
          <a:bodyPr/>
          <a:lstStyle/>
          <a:p>
            <a:endParaRPr lang="ru-KZ" altLang="ru-K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48F4DD-99C3-4976-8B82-CD2FBB3E33C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5B406D70-B830-4E46-BBC7-3C97E97472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2814B30C-ABFE-4077-8E28-4488ACAF1D62}"/>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5" name="Нижний колонтитул 4">
            <a:extLst>
              <a:ext uri="{FF2B5EF4-FFF2-40B4-BE49-F238E27FC236}">
                <a16:creationId xmlns:a16="http://schemas.microsoft.com/office/drawing/2014/main" id="{45A85FB5-2753-4276-9A0F-79B4E5DF9064}"/>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E75CDA8F-4BE6-4CD2-B9F1-15B8259D8EE5}"/>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341959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E92D53-4D3B-4C0D-858C-4168DBA243FE}"/>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27264121-6FA1-4A0D-9098-060E092CBCE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91B94068-D90E-48C7-8A55-CA030C02D5C7}"/>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5" name="Нижний колонтитул 4">
            <a:extLst>
              <a:ext uri="{FF2B5EF4-FFF2-40B4-BE49-F238E27FC236}">
                <a16:creationId xmlns:a16="http://schemas.microsoft.com/office/drawing/2014/main" id="{DC65BBC9-05CA-4D75-8A95-783365081FBD}"/>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ABA9A0D9-5DD3-4812-8A26-EF6B3854A817}"/>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3408665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0EE8D967-EA8C-47FF-A12D-3C2C4E27A61B}"/>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8920A69A-3A33-4A9D-88E1-6C1A0246E76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0003FD56-C323-4668-98FD-8DF76EB79251}"/>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5" name="Нижний колонтитул 4">
            <a:extLst>
              <a:ext uri="{FF2B5EF4-FFF2-40B4-BE49-F238E27FC236}">
                <a16:creationId xmlns:a16="http://schemas.microsoft.com/office/drawing/2014/main" id="{9647B30A-CF02-4512-8187-E5E86455A4D4}"/>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FEA15F51-1AEA-47B3-AD29-6A87394B9269}"/>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2994270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p>
            <a:r>
              <a:rPr lang="ru-RU"/>
              <a:t>Образец заголовка</a:t>
            </a:r>
          </a:p>
        </p:txBody>
      </p:sp>
      <p:sp>
        <p:nvSpPr>
          <p:cNvPr id="3" name="Текст 2"/>
          <p:cNvSpPr>
            <a:spLocks noGrp="1"/>
          </p:cNvSpPr>
          <p:nvPr>
            <p:ph type="body" sz="half" idx="1"/>
          </p:nvPr>
        </p:nvSpPr>
        <p:spPr>
          <a:xfrm>
            <a:off x="609600" y="1600201"/>
            <a:ext cx="53848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A75F187F-A0A9-4DC1-9478-53AB53698199}" type="slidenum">
              <a:rPr lang="ru-RU" altLang="ru-RU"/>
              <a:pPr>
                <a:defRPr/>
              </a:pPr>
              <a:t>‹#›</a:t>
            </a:fld>
            <a:endParaRPr lang="ru-RU" altLang="ru-RU"/>
          </a:p>
        </p:txBody>
      </p:sp>
    </p:spTree>
    <p:extLst>
      <p:ext uri="{BB962C8B-B14F-4D97-AF65-F5344CB8AC3E}">
        <p14:creationId xmlns:p14="http://schemas.microsoft.com/office/powerpoint/2010/main" val="1313779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p>
            <a:r>
              <a:rPr lang="ru-RU"/>
              <a:t>Образец заголовка</a:t>
            </a:r>
          </a:p>
        </p:txBody>
      </p:sp>
      <p:sp>
        <p:nvSpPr>
          <p:cNvPr id="3" name="Таблица 2"/>
          <p:cNvSpPr>
            <a:spLocks noGrp="1"/>
          </p:cNvSpPr>
          <p:nvPr>
            <p:ph type="tbl" idx="1"/>
          </p:nvPr>
        </p:nvSpPr>
        <p:spPr>
          <a:xfrm>
            <a:off x="609600" y="1600201"/>
            <a:ext cx="10972800" cy="4525963"/>
          </a:xfrm>
        </p:spPr>
        <p:txBody>
          <a:bodyPr/>
          <a:lstStyle/>
          <a:p>
            <a:pPr lvl="0"/>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1C4993D-DDA5-4585-982C-06BBA00FDE74}" type="slidenum">
              <a:rPr lang="ru-RU" altLang="ru-RU"/>
              <a:pPr>
                <a:defRPr/>
              </a:pPr>
              <a:t>‹#›</a:t>
            </a:fld>
            <a:endParaRPr lang="ru-RU" altLang="ru-RU"/>
          </a:p>
        </p:txBody>
      </p:sp>
    </p:spTree>
    <p:extLst>
      <p:ext uri="{BB962C8B-B14F-4D97-AF65-F5344CB8AC3E}">
        <p14:creationId xmlns:p14="http://schemas.microsoft.com/office/powerpoint/2010/main" val="2260569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609600" y="457200"/>
            <a:ext cx="10972800" cy="5410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 name="Rectangle 2">
            <a:extLst>
              <a:ext uri="{FF2B5EF4-FFF2-40B4-BE49-F238E27FC236}">
                <a16:creationId xmlns:a16="http://schemas.microsoft.com/office/drawing/2014/main" id="{8CD2FBCC-9CB3-4E48-BCF7-01C8B1BC184A}"/>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4" name="Rectangle 3">
            <a:extLst>
              <a:ext uri="{FF2B5EF4-FFF2-40B4-BE49-F238E27FC236}">
                <a16:creationId xmlns:a16="http://schemas.microsoft.com/office/drawing/2014/main" id="{7BDCF7F5-AD2B-4156-BEFB-40D5709D300D}"/>
              </a:ext>
            </a:extLst>
          </p:cNvPr>
          <p:cNvSpPr>
            <a:spLocks noGrp="1" noChangeArrowheads="1"/>
          </p:cNvSpPr>
          <p:nvPr>
            <p:ph type="sldNum" sz="quarter" idx="11"/>
          </p:nvPr>
        </p:nvSpPr>
        <p:spPr>
          <a:ln/>
        </p:spPr>
        <p:txBody>
          <a:bodyPr/>
          <a:lstStyle>
            <a:lvl1pPr>
              <a:defRPr/>
            </a:lvl1pPr>
          </a:lstStyle>
          <a:p>
            <a:pPr>
              <a:defRPr/>
            </a:pPr>
            <a:fld id="{E2611A37-D27E-435B-90C8-5ED3B988856C}" type="slidenum">
              <a:rPr lang="ru-RU" altLang="ru-RU"/>
              <a:pPr>
                <a:defRPr/>
              </a:pPr>
              <a:t>‹#›</a:t>
            </a:fld>
            <a:endParaRPr lang="ru-RU" altLang="ru-RU"/>
          </a:p>
        </p:txBody>
      </p:sp>
      <p:sp>
        <p:nvSpPr>
          <p:cNvPr id="5" name="Rectangle 16">
            <a:extLst>
              <a:ext uri="{FF2B5EF4-FFF2-40B4-BE49-F238E27FC236}">
                <a16:creationId xmlns:a16="http://schemas.microsoft.com/office/drawing/2014/main" id="{C76B00E4-D1FD-438C-AEC2-A8DE8E32626E}"/>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362064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999365-BE54-45DD-81AC-744580C9A03A}"/>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DF5B90D8-31F7-4936-95C4-278A8D81B2A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88636108-50E2-4907-B551-17B1757D3E8A}"/>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5" name="Нижний колонтитул 4">
            <a:extLst>
              <a:ext uri="{FF2B5EF4-FFF2-40B4-BE49-F238E27FC236}">
                <a16:creationId xmlns:a16="http://schemas.microsoft.com/office/drawing/2014/main" id="{99817AE9-1444-4C53-A719-DD41B3A8DA8B}"/>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06A154C0-C3D9-46A0-BD85-5DAD2FC7CDE0}"/>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3991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C8C858-0E22-403D-8042-6143229D95D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6DD24F6B-270C-4AF8-80E5-9BBEF25D7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1CCFAEF-D315-43DE-BD98-6A81A80FD9DE}"/>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5" name="Нижний колонтитул 4">
            <a:extLst>
              <a:ext uri="{FF2B5EF4-FFF2-40B4-BE49-F238E27FC236}">
                <a16:creationId xmlns:a16="http://schemas.microsoft.com/office/drawing/2014/main" id="{E9C36787-3251-41FB-A093-C7A84B56C059}"/>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99921A27-2866-4E01-B1C7-D0809959159E}"/>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1050125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B7B2C4-72A5-4938-8A9D-C018D951E981}"/>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0551F7DF-4B52-45E2-9FA2-BDEF59FBAD0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29BF69DA-187F-4DAC-8ECA-ACD396EB2D82}"/>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20095F19-15C7-49D6-81E7-28E2C62F525D}"/>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6" name="Нижний колонтитул 5">
            <a:extLst>
              <a:ext uri="{FF2B5EF4-FFF2-40B4-BE49-F238E27FC236}">
                <a16:creationId xmlns:a16="http://schemas.microsoft.com/office/drawing/2014/main" id="{F2235554-0E7E-49EB-9F57-F5F142DA58F6}"/>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F6436A72-0612-47CC-A5F2-4DD85EAB88E7}"/>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24544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AC0FF8-5085-4B93-9580-FB30C7D0B3F9}"/>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A9B6C703-588E-4010-9DE1-81D9E38A48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D0EE8AF5-DAA3-49BE-93B1-890B27945F5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FA6AFE53-CD54-4CA5-A96B-FA7FF64A0B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F45B80A-75FD-4689-8824-286B3A75083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8E272868-AE45-408B-A711-DE8EAE566456}"/>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8" name="Нижний колонтитул 7">
            <a:extLst>
              <a:ext uri="{FF2B5EF4-FFF2-40B4-BE49-F238E27FC236}">
                <a16:creationId xmlns:a16="http://schemas.microsoft.com/office/drawing/2014/main" id="{D4542CF8-7799-44EB-B018-5F0A574B5F52}"/>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1EB15FFD-BBB5-49BC-AC36-9863D7EFDAE6}"/>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1924064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FF6B22-D384-4BE0-B6FC-D5017FB3DD38}"/>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30684995-95AB-44AF-9B14-250B35639F6D}"/>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4" name="Нижний колонтитул 3">
            <a:extLst>
              <a:ext uri="{FF2B5EF4-FFF2-40B4-BE49-F238E27FC236}">
                <a16:creationId xmlns:a16="http://schemas.microsoft.com/office/drawing/2014/main" id="{177999D8-B16F-4132-9C63-AB72DA107844}"/>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AAFFA154-EC69-41B1-9ED3-42E9AD48E028}"/>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1460778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6D349CFA-C446-4372-822F-623C9387D901}"/>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3" name="Нижний колонтитул 2">
            <a:extLst>
              <a:ext uri="{FF2B5EF4-FFF2-40B4-BE49-F238E27FC236}">
                <a16:creationId xmlns:a16="http://schemas.microsoft.com/office/drawing/2014/main" id="{C92BD1C1-B4F5-42F0-9919-905B70DD08FD}"/>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408FEA94-10B0-4EB9-8B12-A3B5B4B5315D}"/>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90351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CF6F8-EFB7-48A4-AAB7-8E1DDE07E35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F47B3EBC-0D5F-471D-81E4-0E0576D441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93253F47-6A6E-493F-AF57-54DB047FC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9C55408-E4E1-4C22-97C0-D13DB1A676B9}"/>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6" name="Нижний колонтитул 5">
            <a:extLst>
              <a:ext uri="{FF2B5EF4-FFF2-40B4-BE49-F238E27FC236}">
                <a16:creationId xmlns:a16="http://schemas.microsoft.com/office/drawing/2014/main" id="{8E5FCEA1-613A-4616-917A-2612C28776EF}"/>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D503A446-EDD3-433E-9B8E-53B212FAA626}"/>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295446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9AE5AA-C5E1-47FC-B82D-76E2F00C14C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8CD4160D-7269-4F41-9717-9B7F7DA510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085EF0B4-AC70-492D-9D5E-0663B79F48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E865DC4-D5CD-42E7-BA51-662998B5EB7D}"/>
              </a:ext>
            </a:extLst>
          </p:cNvPr>
          <p:cNvSpPr>
            <a:spLocks noGrp="1"/>
          </p:cNvSpPr>
          <p:nvPr>
            <p:ph type="dt" sz="half" idx="10"/>
          </p:nvPr>
        </p:nvSpPr>
        <p:spPr/>
        <p:txBody>
          <a:bodyPr/>
          <a:lstStyle/>
          <a:p>
            <a:fld id="{72031FF2-81F9-4D07-B0C3-2768C4DC8B7A}" type="datetimeFigureOut">
              <a:rPr lang="ru-KZ" smtClean="0"/>
              <a:t>23.11.2020</a:t>
            </a:fld>
            <a:endParaRPr lang="ru-KZ"/>
          </a:p>
        </p:txBody>
      </p:sp>
      <p:sp>
        <p:nvSpPr>
          <p:cNvPr id="6" name="Нижний колонтитул 5">
            <a:extLst>
              <a:ext uri="{FF2B5EF4-FFF2-40B4-BE49-F238E27FC236}">
                <a16:creationId xmlns:a16="http://schemas.microsoft.com/office/drawing/2014/main" id="{CDDCC6CA-97D9-4AB8-8772-360C7223CA06}"/>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0B0DBF52-D3EB-4935-BFCE-49A8CC30AC66}"/>
              </a:ext>
            </a:extLst>
          </p:cNvPr>
          <p:cNvSpPr>
            <a:spLocks noGrp="1"/>
          </p:cNvSpPr>
          <p:nvPr>
            <p:ph type="sldNum" sz="quarter" idx="12"/>
          </p:nvPr>
        </p:nvSpPr>
        <p:spPr/>
        <p:txBody>
          <a:bodyPr/>
          <a:lstStyle/>
          <a:p>
            <a:fld id="{7991BB0F-74F4-41B3-AE1D-B408A380A9D9}" type="slidenum">
              <a:rPr lang="ru-KZ" smtClean="0"/>
              <a:t>‹#›</a:t>
            </a:fld>
            <a:endParaRPr lang="ru-KZ"/>
          </a:p>
        </p:txBody>
      </p:sp>
    </p:spTree>
    <p:extLst>
      <p:ext uri="{BB962C8B-B14F-4D97-AF65-F5344CB8AC3E}">
        <p14:creationId xmlns:p14="http://schemas.microsoft.com/office/powerpoint/2010/main" val="671356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0915A5-E3C7-4FE5-81FB-54A147F7D5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5B003B36-9B0B-4257-88A0-F3B97558D9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889E1BC7-D7EF-4AE7-B744-B09F83C7CD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31FF2-81F9-4D07-B0C3-2768C4DC8B7A}" type="datetimeFigureOut">
              <a:rPr lang="ru-KZ" smtClean="0"/>
              <a:t>23.11.2020</a:t>
            </a:fld>
            <a:endParaRPr lang="ru-KZ"/>
          </a:p>
        </p:txBody>
      </p:sp>
      <p:sp>
        <p:nvSpPr>
          <p:cNvPr id="5" name="Нижний колонтитул 4">
            <a:extLst>
              <a:ext uri="{FF2B5EF4-FFF2-40B4-BE49-F238E27FC236}">
                <a16:creationId xmlns:a16="http://schemas.microsoft.com/office/drawing/2014/main" id="{33F0D63E-33B0-48AD-96E8-B2C10D6EB7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Номер слайда 5">
            <a:extLst>
              <a:ext uri="{FF2B5EF4-FFF2-40B4-BE49-F238E27FC236}">
                <a16:creationId xmlns:a16="http://schemas.microsoft.com/office/drawing/2014/main" id="{27AAAA90-FE67-4ECD-AC67-5837D657DE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1BB0F-74F4-41B3-AE1D-B408A380A9D9}" type="slidenum">
              <a:rPr lang="ru-KZ" smtClean="0"/>
              <a:t>‹#›</a:t>
            </a:fld>
            <a:endParaRPr lang="ru-KZ"/>
          </a:p>
        </p:txBody>
      </p:sp>
    </p:spTree>
    <p:extLst>
      <p:ext uri="{BB962C8B-B14F-4D97-AF65-F5344CB8AC3E}">
        <p14:creationId xmlns:p14="http://schemas.microsoft.com/office/powerpoint/2010/main" val="2116414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10.wmf"/><Relationship Id="rId5" Type="http://schemas.openxmlformats.org/officeDocument/2006/relationships/oleObject" Target="../embeddings/oleObject2.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23.wmf"/><Relationship Id="rId3" Type="http://schemas.openxmlformats.org/officeDocument/2006/relationships/notesSlide" Target="../notesSlides/notesSlide1.xml"/><Relationship Id="rId7" Type="http://schemas.openxmlformats.org/officeDocument/2006/relationships/image" Target="../media/image20.wmf"/><Relationship Id="rId12"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22.wmf"/><Relationship Id="rId5" Type="http://schemas.openxmlformats.org/officeDocument/2006/relationships/image" Target="../media/image19.wmf"/><Relationship Id="rId15" Type="http://schemas.openxmlformats.org/officeDocument/2006/relationships/image" Target="../media/image24.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21.wmf"/><Relationship Id="rId14" Type="http://schemas.openxmlformats.org/officeDocument/2006/relationships/oleObject" Target="../embeddings/oleObject10.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4.xml"/><Relationship Id="rId1" Type="http://schemas.openxmlformats.org/officeDocument/2006/relationships/vmlDrawing" Target="../drawings/vmlDrawing3.vml"/><Relationship Id="rId4" Type="http://schemas.openxmlformats.org/officeDocument/2006/relationships/image" Target="../media/image26.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4.xml"/><Relationship Id="rId1" Type="http://schemas.openxmlformats.org/officeDocument/2006/relationships/vmlDrawing" Target="../drawings/vmlDrawing4.vml"/><Relationship Id="rId4" Type="http://schemas.openxmlformats.org/officeDocument/2006/relationships/image" Target="../media/image27.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4.xml"/><Relationship Id="rId1" Type="http://schemas.openxmlformats.org/officeDocument/2006/relationships/vmlDrawing" Target="../drawings/vmlDrawing5.vml"/><Relationship Id="rId4" Type="http://schemas.openxmlformats.org/officeDocument/2006/relationships/image" Target="../media/image28.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4.xml"/><Relationship Id="rId1" Type="http://schemas.openxmlformats.org/officeDocument/2006/relationships/vmlDrawing" Target="../drawings/vmlDrawing6.vml"/><Relationship Id="rId4" Type="http://schemas.openxmlformats.org/officeDocument/2006/relationships/image" Target="../media/image29.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oleObject" Target="../embeddings/oleObject20.bin"/><Relationship Id="rId18" Type="http://schemas.openxmlformats.org/officeDocument/2006/relationships/image" Target="../media/image39.wmf"/><Relationship Id="rId3" Type="http://schemas.openxmlformats.org/officeDocument/2006/relationships/oleObject" Target="../embeddings/oleObject15.bin"/><Relationship Id="rId21" Type="http://schemas.openxmlformats.org/officeDocument/2006/relationships/oleObject" Target="../embeddings/oleObject24.bin"/><Relationship Id="rId7" Type="http://schemas.openxmlformats.org/officeDocument/2006/relationships/oleObject" Target="../embeddings/oleObject17.bin"/><Relationship Id="rId12" Type="http://schemas.openxmlformats.org/officeDocument/2006/relationships/image" Target="../media/image36.wmf"/><Relationship Id="rId17" Type="http://schemas.openxmlformats.org/officeDocument/2006/relationships/oleObject" Target="../embeddings/oleObject22.bin"/><Relationship Id="rId2" Type="http://schemas.openxmlformats.org/officeDocument/2006/relationships/slideLayout" Target="../slideLayouts/slideLayout7.xml"/><Relationship Id="rId16" Type="http://schemas.openxmlformats.org/officeDocument/2006/relationships/image" Target="../media/image38.wmf"/><Relationship Id="rId20" Type="http://schemas.openxmlformats.org/officeDocument/2006/relationships/image" Target="../media/image40.wmf"/><Relationship Id="rId1" Type="http://schemas.openxmlformats.org/officeDocument/2006/relationships/vmlDrawing" Target="../drawings/vmlDrawing7.vml"/><Relationship Id="rId6" Type="http://schemas.openxmlformats.org/officeDocument/2006/relationships/image" Target="../media/image33.wmf"/><Relationship Id="rId11" Type="http://schemas.openxmlformats.org/officeDocument/2006/relationships/oleObject" Target="../embeddings/oleObject19.bin"/><Relationship Id="rId24" Type="http://schemas.openxmlformats.org/officeDocument/2006/relationships/image" Target="../media/image42.wmf"/><Relationship Id="rId5" Type="http://schemas.openxmlformats.org/officeDocument/2006/relationships/oleObject" Target="../embeddings/oleObject16.bin"/><Relationship Id="rId15" Type="http://schemas.openxmlformats.org/officeDocument/2006/relationships/oleObject" Target="../embeddings/oleObject21.bin"/><Relationship Id="rId23" Type="http://schemas.openxmlformats.org/officeDocument/2006/relationships/oleObject" Target="../embeddings/oleObject25.bin"/><Relationship Id="rId10" Type="http://schemas.openxmlformats.org/officeDocument/2006/relationships/image" Target="../media/image35.wmf"/><Relationship Id="rId19" Type="http://schemas.openxmlformats.org/officeDocument/2006/relationships/oleObject" Target="../embeddings/oleObject23.bin"/><Relationship Id="rId4" Type="http://schemas.openxmlformats.org/officeDocument/2006/relationships/image" Target="../media/image32.wmf"/><Relationship Id="rId9" Type="http://schemas.openxmlformats.org/officeDocument/2006/relationships/oleObject" Target="../embeddings/oleObject18.bin"/><Relationship Id="rId14" Type="http://schemas.openxmlformats.org/officeDocument/2006/relationships/image" Target="../media/image37.wmf"/><Relationship Id="rId22" Type="http://schemas.openxmlformats.org/officeDocument/2006/relationships/image" Target="../media/image41.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43.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4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45.gi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7.xml"/><Relationship Id="rId4" Type="http://schemas.openxmlformats.org/officeDocument/2006/relationships/image" Target="../media/image54.png"/></Relationships>
</file>

<file path=ppt/slides/_rels/slide46.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668463" y="0"/>
            <a:ext cx="8820150" cy="861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dirty="0">
              <a:solidFill>
                <a:srgbClr val="800000"/>
              </a:solidFill>
            </a:endParaRPr>
          </a:p>
          <a:p>
            <a:pPr eaLnBrk="1" hangingPunct="1">
              <a:spcBef>
                <a:spcPct val="0"/>
              </a:spcBef>
              <a:buFontTx/>
              <a:buNone/>
            </a:pPr>
            <a:endParaRPr lang="ru-RU" altLang="ru-RU" sz="1800" dirty="0">
              <a:solidFill>
                <a:srgbClr val="800000"/>
              </a:solidFill>
            </a:endParaRPr>
          </a:p>
          <a:p>
            <a:pPr algn="ctr" eaLnBrk="1" hangingPunct="1">
              <a:spcBef>
                <a:spcPct val="0"/>
              </a:spcBef>
              <a:buFontTx/>
              <a:buNone/>
            </a:pPr>
            <a:r>
              <a:rPr lang="kk-KZ" altLang="ko-KR" sz="4800" b="1" dirty="0">
                <a:solidFill>
                  <a:srgbClr val="FF3300"/>
                </a:solidFill>
                <a:latin typeface="Times New Roman" panose="02020603050405020304" pitchFamily="18" charset="0"/>
                <a:cs typeface="Times New Roman" panose="02020603050405020304" pitchFamily="18" charset="0"/>
              </a:rPr>
              <a:t>Титриметриялық талдаудың негіздері. Қышқылды негіздік титрледуің қисықтары, есептеу мен талдау. Индикаторлар.</a:t>
            </a:r>
            <a:endParaRPr lang="ru-RU" altLang="ko-KR" sz="4800" b="1" dirty="0">
              <a:solidFill>
                <a:srgbClr val="A50021"/>
              </a:solidFill>
              <a:latin typeface="Times New Roman" panose="02020603050405020304" pitchFamily="18" charset="0"/>
              <a:cs typeface="Times New Roman" panose="02020603050405020304" pitchFamily="18" charset="0"/>
            </a:endParaRPr>
          </a:p>
          <a:p>
            <a:pPr algn="ctr" eaLnBrk="1" hangingPunct="1">
              <a:spcBef>
                <a:spcPct val="0"/>
              </a:spcBef>
              <a:buFontTx/>
              <a:buNone/>
            </a:pPr>
            <a:endParaRPr lang="ru-RU" altLang="ko-KR" b="1" dirty="0">
              <a:solidFill>
                <a:srgbClr val="A50021"/>
              </a:solidFill>
              <a:latin typeface="Times New Roman" panose="02020603050405020304" pitchFamily="18" charset="0"/>
              <a:cs typeface="Times New Roman" panose="02020603050405020304" pitchFamily="18" charset="0"/>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kk-KZ" altLang="ko-KR" sz="1800" b="1" dirty="0">
              <a:solidFill>
                <a:srgbClr val="A50021"/>
              </a:solidFill>
            </a:endParaRPr>
          </a:p>
          <a:p>
            <a:pPr algn="ctr" eaLnBrk="1" hangingPunct="1">
              <a:spcBef>
                <a:spcPct val="0"/>
              </a:spcBef>
              <a:buFontTx/>
              <a:buNone/>
            </a:pPr>
            <a:endParaRPr lang="ru-RU" altLang="ru-RU" sz="1800" b="1" dirty="0">
              <a:solidFill>
                <a:srgbClr val="A50021"/>
              </a:solidFill>
            </a:endParaRPr>
          </a:p>
          <a:p>
            <a:pPr eaLnBrk="1" hangingPunct="1">
              <a:spcBef>
                <a:spcPct val="0"/>
              </a:spcBef>
              <a:buFontTx/>
              <a:buNone/>
            </a:pPr>
            <a:endParaRPr lang="en-US" altLang="ru-RU" sz="1800" b="1" dirty="0">
              <a:solidFill>
                <a:srgbClr val="A50021"/>
              </a:solidFill>
            </a:endParaRPr>
          </a:p>
          <a:p>
            <a:pPr eaLnBrk="1" hangingPunct="1">
              <a:spcBef>
                <a:spcPct val="0"/>
              </a:spcBef>
              <a:buFontTx/>
              <a:buNone/>
            </a:pPr>
            <a:endParaRPr lang="en-US" altLang="ru-RU" sz="1800" dirty="0">
              <a:solidFill>
                <a:srgbClr val="A50021"/>
              </a:solidFill>
            </a:endParaRPr>
          </a:p>
          <a:p>
            <a:pPr algn="ctr">
              <a:spcBef>
                <a:spcPct val="50000"/>
              </a:spcBef>
              <a:buFontTx/>
              <a:buNone/>
            </a:pPr>
            <a:endParaRPr lang="ru-RU" altLang="ru-RU" sz="2000" dirty="0">
              <a:solidFill>
                <a:srgbClr val="800000"/>
              </a:solidFill>
            </a:endParaRPr>
          </a:p>
        </p:txBody>
      </p:sp>
      <p:sp>
        <p:nvSpPr>
          <p:cNvPr id="2051" name="Rectangle 11"/>
          <p:cNvSpPr>
            <a:spLocks noChangeArrowheads="1"/>
          </p:cNvSpPr>
          <p:nvPr/>
        </p:nvSpPr>
        <p:spPr bwMode="auto">
          <a:xfrm>
            <a:off x="1524000" y="6308726"/>
            <a:ext cx="91440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                    х.ғ.к. Аргимбаева А.М.</a:t>
            </a:r>
          </a:p>
          <a:p>
            <a:pPr algn="ctr" eaLnBrk="1" hangingPunct="1">
              <a:spcBef>
                <a:spcPct val="0"/>
              </a:spcBef>
              <a:buFontTx/>
              <a:buNone/>
            </a:pPr>
            <a:r>
              <a:rPr lang="en-US" altLang="ko-KR" sz="14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a:t>
            </a:r>
            <a:r>
              <a:rPr lang="en-US" altLang="ko-KR" sz="12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 </a:t>
            </a: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4" name="Text Box 100"/>
          <p:cNvSpPr txBox="1">
            <a:spLocks noChangeArrowheads="1"/>
          </p:cNvSpPr>
          <p:nvPr/>
        </p:nvSpPr>
        <p:spPr bwMode="auto">
          <a:xfrm>
            <a:off x="11608158" y="298986"/>
            <a:ext cx="3016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kk-KZ" altLang="ru-RU" dirty="0">
                <a:latin typeface="Calibri" panose="020F0502020204030204" pitchFamily="34" charset="0"/>
              </a:rPr>
              <a:t>6</a:t>
            </a:r>
            <a:endParaRPr lang="ru-RU" altLang="ru-RU" dirty="0">
              <a:latin typeface="Calibri" panose="020F0502020204030204" pitchFamily="34" charset="0"/>
            </a:endParaRPr>
          </a:p>
        </p:txBody>
      </p:sp>
    </p:spTree>
    <p:extLst>
      <p:ext uri="{BB962C8B-B14F-4D97-AF65-F5344CB8AC3E}">
        <p14:creationId xmlns:p14="http://schemas.microsoft.com/office/powerpoint/2010/main" val="4091874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5"/>
          <p:cNvSpPr txBox="1">
            <a:spLocks noChangeArrowheads="1"/>
          </p:cNvSpPr>
          <p:nvPr/>
        </p:nvSpPr>
        <p:spPr bwMode="auto">
          <a:xfrm>
            <a:off x="11530886" y="180305"/>
            <a:ext cx="4683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13</a:t>
            </a:r>
          </a:p>
        </p:txBody>
      </p:sp>
      <p:sp>
        <p:nvSpPr>
          <p:cNvPr id="9219" name="Rectangle 6"/>
          <p:cNvSpPr>
            <a:spLocks noGrp="1" noChangeArrowheads="1"/>
          </p:cNvSpPr>
          <p:nvPr>
            <p:ph type="title"/>
          </p:nvPr>
        </p:nvSpPr>
        <p:spPr>
          <a:xfrm>
            <a:off x="244699" y="363661"/>
            <a:ext cx="11539469" cy="5380316"/>
          </a:xfrm>
        </p:spPr>
        <p:txBody>
          <a:bodyPr>
            <a:normAutofit/>
          </a:bodyPr>
          <a:lstStyle/>
          <a:p>
            <a:pPr algn="l" eaLnBrk="1" hangingPunct="1"/>
            <a:r>
              <a:rPr lang="kk-KZ" altLang="ru-RU" sz="2400" dirty="0">
                <a:solidFill>
                  <a:srgbClr val="FF0000"/>
                </a:solidFill>
                <a:latin typeface="Times New Roman" panose="02020603050405020304" pitchFamily="18" charset="0"/>
                <a:cs typeface="Times New Roman" panose="02020603050405020304" pitchFamily="18" charset="0"/>
              </a:rPr>
              <a:t>2) Титрлеу жолы бойынша</a:t>
            </a:r>
            <a:br>
              <a:rPr lang="kk-KZ" altLang="ru-RU" sz="2400" dirty="0">
                <a:latin typeface="Times New Roman" panose="02020603050405020304" pitchFamily="18" charset="0"/>
                <a:cs typeface="Times New Roman" panose="02020603050405020304" pitchFamily="18" charset="0"/>
              </a:rPr>
            </a:br>
            <a:r>
              <a:rPr lang="kk-KZ" altLang="ru-RU" sz="2000" b="1" dirty="0">
                <a:latin typeface="Times New Roman" panose="02020603050405020304" pitchFamily="18" charset="0"/>
                <a:cs typeface="Times New Roman" panose="02020603050405020304" pitchFamily="18" charset="0"/>
              </a:rPr>
              <a:t>а) Тура титрлеу</a:t>
            </a:r>
            <a:r>
              <a:rPr lang="kk-KZ" altLang="ru-RU" sz="2000" dirty="0">
                <a:latin typeface="Times New Roman" panose="02020603050405020304" pitchFamily="18" charset="0"/>
                <a:cs typeface="Times New Roman" panose="02020603050405020304" pitchFamily="18" charset="0"/>
              </a:rPr>
              <a:t>  - анықтайтын зат концентрациясы белгілі ерітіндімен титрленеді</a:t>
            </a:r>
            <a:r>
              <a:rPr lang="en-US" altLang="ru-RU" sz="2000" dirty="0">
                <a:latin typeface="Times New Roman" panose="02020603050405020304" pitchFamily="18" charset="0"/>
                <a:cs typeface="Times New Roman" panose="02020603050405020304" pitchFamily="18" charset="0"/>
              </a:rPr>
              <a:t>      n(A)=n(B)</a:t>
            </a:r>
            <a:r>
              <a:rPr lang="ru-RU" altLang="ru-RU" sz="2000" dirty="0">
                <a:latin typeface="Times New Roman" panose="02020603050405020304" pitchFamily="18" charset="0"/>
                <a:cs typeface="Times New Roman" panose="02020603050405020304" pitchFamily="18" charset="0"/>
              </a:rPr>
              <a:t>;</a:t>
            </a:r>
            <a:br>
              <a:rPr lang="kk-KZ" altLang="ru-RU" sz="2000" dirty="0">
                <a:latin typeface="Times New Roman" panose="02020603050405020304" pitchFamily="18" charset="0"/>
                <a:cs typeface="Times New Roman" panose="02020603050405020304" pitchFamily="18" charset="0"/>
              </a:rPr>
            </a:br>
            <a:br>
              <a:rPr lang="kk-KZ" altLang="ru-RU" sz="2000" dirty="0">
                <a:latin typeface="Times New Roman" panose="02020603050405020304" pitchFamily="18" charset="0"/>
                <a:cs typeface="Times New Roman" panose="02020603050405020304" pitchFamily="18" charset="0"/>
              </a:rPr>
            </a:br>
            <a:r>
              <a:rPr lang="kk-KZ" altLang="ru-RU" sz="2000" b="1" dirty="0">
                <a:latin typeface="Times New Roman" panose="02020603050405020304" pitchFamily="18" charset="0"/>
                <a:cs typeface="Times New Roman" panose="02020603050405020304" pitchFamily="18" charset="0"/>
              </a:rPr>
              <a:t>б) Кері титрлеу </a:t>
            </a:r>
            <a:r>
              <a:rPr lang="kk-KZ" altLang="ru-RU" sz="2000" dirty="0">
                <a:latin typeface="Times New Roman" panose="02020603050405020304" pitchFamily="18" charset="0"/>
                <a:cs typeface="Times New Roman" panose="02020603050405020304" pitchFamily="18" charset="0"/>
              </a:rPr>
              <a:t>– анализденетін ерітіндіге артық мөлшерде </a:t>
            </a:r>
            <a:r>
              <a:rPr lang="ru-RU" altLang="ru-RU" sz="2000" dirty="0">
                <a:latin typeface="Times New Roman" panose="02020603050405020304" pitchFamily="18" charset="0"/>
                <a:cs typeface="Times New Roman" panose="02020603050405020304" pitchFamily="18" charset="0"/>
              </a:rPr>
              <a:t>«</a:t>
            </a:r>
            <a:r>
              <a:rPr lang="kk-KZ" altLang="ru-RU" sz="2000" dirty="0">
                <a:latin typeface="Times New Roman" panose="02020603050405020304" pitchFamily="18" charset="0"/>
                <a:cs typeface="Times New Roman" panose="02020603050405020304" pitchFamily="18" charset="0"/>
              </a:rPr>
              <a:t>Б” зат алынады да, әрекеттеспей қалған “Б” заттың мөлшері “С” затпен титрленеді</a:t>
            </a:r>
            <a:r>
              <a:rPr lang="en-US" altLang="ru-RU" sz="2000" dirty="0">
                <a:latin typeface="Times New Roman" panose="02020603050405020304" pitchFamily="18" charset="0"/>
                <a:cs typeface="Times New Roman" panose="02020603050405020304" pitchFamily="18" charset="0"/>
              </a:rPr>
              <a:t>: </a:t>
            </a:r>
            <a:r>
              <a:rPr lang="ru-RU" altLang="ru-RU" sz="2000" dirty="0">
                <a:latin typeface="Times New Roman" panose="02020603050405020304" pitchFamily="18" charset="0"/>
                <a:cs typeface="Times New Roman" panose="02020603050405020304" pitchFamily="18" charset="0"/>
              </a:rPr>
              <a:t>	</a:t>
            </a:r>
            <a:br>
              <a:rPr lang="ru-RU" altLang="ru-RU" sz="2000" dirty="0">
                <a:latin typeface="Times New Roman" panose="02020603050405020304" pitchFamily="18" charset="0"/>
                <a:cs typeface="Times New Roman" panose="02020603050405020304" pitchFamily="18" charset="0"/>
              </a:rPr>
            </a:br>
            <a:r>
              <a:rPr lang="ru-RU" altLang="ru-RU" sz="2000" dirty="0">
                <a:latin typeface="Times New Roman" panose="02020603050405020304" pitchFamily="18" charset="0"/>
                <a:cs typeface="Times New Roman" panose="02020603050405020304" pitchFamily="18" charset="0"/>
              </a:rPr>
              <a:t>		</a:t>
            </a:r>
            <a:br>
              <a:rPr lang="ru-RU" altLang="ru-RU" sz="2000" dirty="0">
                <a:latin typeface="Times New Roman" panose="02020603050405020304" pitchFamily="18" charset="0"/>
                <a:cs typeface="Times New Roman" panose="02020603050405020304" pitchFamily="18" charset="0"/>
              </a:rPr>
            </a:br>
            <a:r>
              <a:rPr lang="ru-RU" altLang="ru-RU" sz="2000" dirty="0">
                <a:latin typeface="Times New Roman" panose="02020603050405020304" pitchFamily="18" charset="0"/>
                <a:cs typeface="Times New Roman" panose="02020603050405020304" pitchFamily="18" charset="0"/>
              </a:rPr>
              <a:t>		А + Б(арт) → </a:t>
            </a:r>
            <a:r>
              <a:rPr lang="ru-RU" altLang="ru-RU" sz="2000" dirty="0" err="1">
                <a:latin typeface="Times New Roman" panose="02020603050405020304" pitchFamily="18" charset="0"/>
                <a:cs typeface="Times New Roman" panose="02020603050405020304" pitchFamily="18" charset="0"/>
              </a:rPr>
              <a:t>өнімдер</a:t>
            </a:r>
            <a:r>
              <a:rPr lang="ru-RU" altLang="ru-RU" sz="2000" dirty="0">
                <a:latin typeface="Times New Roman" panose="02020603050405020304" pitchFamily="18" charset="0"/>
                <a:cs typeface="Times New Roman" panose="02020603050405020304" pitchFamily="18" charset="0"/>
              </a:rPr>
              <a:t> + Б(</a:t>
            </a:r>
            <a:r>
              <a:rPr lang="kk-KZ" altLang="ru-RU" sz="2000" dirty="0">
                <a:latin typeface="Times New Roman" panose="02020603050405020304" pitchFamily="18" charset="0"/>
                <a:cs typeface="Times New Roman" panose="02020603050405020304" pitchFamily="18" charset="0"/>
              </a:rPr>
              <a:t>қалғ)</a:t>
            </a:r>
            <a:r>
              <a:rPr lang="ru-RU" altLang="ru-RU" sz="2000" dirty="0">
                <a:latin typeface="Times New Roman" panose="02020603050405020304" pitchFamily="18" charset="0"/>
                <a:cs typeface="Times New Roman" panose="02020603050405020304" pitchFamily="18" charset="0"/>
              </a:rPr>
              <a:t> </a:t>
            </a:r>
            <a:br>
              <a:rPr lang="ru-RU" altLang="ru-RU" sz="2000" dirty="0">
                <a:latin typeface="Times New Roman" panose="02020603050405020304" pitchFamily="18" charset="0"/>
                <a:cs typeface="Times New Roman" panose="02020603050405020304" pitchFamily="18" charset="0"/>
              </a:rPr>
            </a:br>
            <a:r>
              <a:rPr lang="ru-RU" altLang="ru-RU" sz="2000" dirty="0">
                <a:latin typeface="Times New Roman" panose="02020603050405020304" pitchFamily="18" charset="0"/>
                <a:cs typeface="Times New Roman" panose="02020603050405020304" pitchFamily="18" charset="0"/>
              </a:rPr>
              <a:t>		Б</a:t>
            </a:r>
            <a:r>
              <a:rPr lang="kk-KZ" altLang="ru-RU" sz="2000" dirty="0">
                <a:latin typeface="Times New Roman" panose="02020603050405020304" pitchFamily="18" charset="0"/>
                <a:cs typeface="Times New Roman" panose="02020603050405020304" pitchFamily="18" charset="0"/>
              </a:rPr>
              <a:t>(қалғ) + С → өнімдер</a:t>
            </a:r>
            <a:br>
              <a:rPr lang="en-US" altLang="ru-RU" sz="2000" dirty="0">
                <a:latin typeface="Times New Roman" panose="02020603050405020304" pitchFamily="18" charset="0"/>
                <a:cs typeface="Times New Roman" panose="02020603050405020304" pitchFamily="18" charset="0"/>
              </a:rPr>
            </a:br>
            <a:r>
              <a:rPr lang="ru-RU" altLang="ru-RU" sz="2000" dirty="0">
                <a:latin typeface="Times New Roman" panose="02020603050405020304" pitchFamily="18" charset="0"/>
                <a:cs typeface="Times New Roman" panose="02020603050405020304" pitchFamily="18" charset="0"/>
              </a:rPr>
              <a:t>		</a:t>
            </a:r>
            <a:r>
              <a:rPr lang="en-US" altLang="ru-RU" sz="2000" dirty="0">
                <a:latin typeface="Times New Roman" panose="02020603050405020304" pitchFamily="18" charset="0"/>
                <a:cs typeface="Times New Roman" panose="02020603050405020304" pitchFamily="18" charset="0"/>
              </a:rPr>
              <a:t>n(A) = n(</a:t>
            </a:r>
            <a:r>
              <a:rPr lang="kk-KZ" altLang="ru-RU" sz="2000" dirty="0">
                <a:latin typeface="Times New Roman" panose="02020603050405020304" pitchFamily="18" charset="0"/>
                <a:cs typeface="Times New Roman" panose="02020603050405020304" pitchFamily="18" charset="0"/>
              </a:rPr>
              <a:t>Б</a:t>
            </a:r>
            <a:r>
              <a:rPr lang="ru-RU" altLang="ru-RU" sz="2000" dirty="0">
                <a:latin typeface="Times New Roman" panose="02020603050405020304" pitchFamily="18" charset="0"/>
                <a:cs typeface="Times New Roman" panose="02020603050405020304" pitchFamily="18" charset="0"/>
              </a:rPr>
              <a:t>) – </a:t>
            </a:r>
            <a:r>
              <a:rPr lang="en-US" altLang="ru-RU" sz="2000" dirty="0">
                <a:latin typeface="Times New Roman" panose="02020603050405020304" pitchFamily="18" charset="0"/>
                <a:cs typeface="Times New Roman" panose="02020603050405020304" pitchFamily="18" charset="0"/>
              </a:rPr>
              <a:t>n(C)</a:t>
            </a:r>
            <a:br>
              <a:rPr lang="kk-KZ" altLang="ru-RU" sz="2000" dirty="0">
                <a:latin typeface="Times New Roman" panose="02020603050405020304" pitchFamily="18" charset="0"/>
                <a:cs typeface="Times New Roman" panose="02020603050405020304" pitchFamily="18" charset="0"/>
              </a:rPr>
            </a:br>
            <a:br>
              <a:rPr lang="en-US" altLang="ru-RU" sz="2000" dirty="0">
                <a:latin typeface="Times New Roman" panose="02020603050405020304" pitchFamily="18" charset="0"/>
                <a:cs typeface="Times New Roman" panose="02020603050405020304" pitchFamily="18" charset="0"/>
              </a:rPr>
            </a:br>
            <a:r>
              <a:rPr lang="kk-KZ" altLang="ru-RU" sz="2000" b="1" dirty="0">
                <a:latin typeface="Times New Roman" panose="02020603050405020304" pitchFamily="18" charset="0"/>
                <a:cs typeface="Times New Roman" panose="02020603050405020304" pitchFamily="18" charset="0"/>
              </a:rPr>
              <a:t>в) Жанама (ауыстыру) титрлеу </a:t>
            </a:r>
            <a:r>
              <a:rPr lang="kk-KZ" altLang="ru-RU" sz="2000" dirty="0">
                <a:latin typeface="Times New Roman" panose="02020603050405020304" pitchFamily="18" charset="0"/>
                <a:cs typeface="Times New Roman" panose="02020603050405020304" pitchFamily="18" charset="0"/>
              </a:rPr>
              <a:t>– Концентрациясы анықталуға тиісті А заты  Д затымен әрекеттесіп, С және Е өнімдерін түзеді. Түзілген С немесе Е өнімін концентрациясы белгілі стандартты Б затының ерітіндісімен титрлейді:  А + Д → С + Е</a:t>
            </a:r>
            <a:br>
              <a:rPr lang="kk-KZ" altLang="ru-RU" sz="2000" dirty="0">
                <a:latin typeface="Times New Roman" panose="02020603050405020304" pitchFamily="18" charset="0"/>
                <a:cs typeface="Times New Roman" panose="02020603050405020304" pitchFamily="18" charset="0"/>
              </a:rPr>
            </a:br>
            <a:r>
              <a:rPr lang="kk-KZ" altLang="ru-RU" sz="2000" dirty="0">
                <a:latin typeface="Times New Roman" panose="02020603050405020304" pitchFamily="18" charset="0"/>
                <a:cs typeface="Times New Roman" panose="02020603050405020304" pitchFamily="18" charset="0"/>
              </a:rPr>
              <a:t> 		              С + Б → өнімдер </a:t>
            </a:r>
            <a:br>
              <a:rPr lang="kk-KZ" altLang="ru-RU" sz="2000" dirty="0">
                <a:latin typeface="Times New Roman" panose="02020603050405020304" pitchFamily="18" charset="0"/>
                <a:cs typeface="Times New Roman" panose="02020603050405020304" pitchFamily="18" charset="0"/>
              </a:rPr>
            </a:br>
            <a:r>
              <a:rPr lang="kk-KZ" altLang="ru-RU" sz="2000" dirty="0">
                <a:latin typeface="Times New Roman" panose="02020603050405020304" pitchFamily="18" charset="0"/>
                <a:cs typeface="Times New Roman" panose="02020603050405020304" pitchFamily="18" charset="0"/>
              </a:rPr>
              <a:t>			</a:t>
            </a:r>
            <a:r>
              <a:rPr lang="en-US" altLang="ru-RU" sz="2000" dirty="0">
                <a:latin typeface="Times New Roman" panose="02020603050405020304" pitchFamily="18" charset="0"/>
                <a:cs typeface="Times New Roman" panose="02020603050405020304" pitchFamily="18" charset="0"/>
              </a:rPr>
              <a:t>n(A) = n(C)= n (</a:t>
            </a:r>
            <a:r>
              <a:rPr lang="kk-KZ" altLang="ru-RU" sz="2000" dirty="0">
                <a:latin typeface="Times New Roman" panose="02020603050405020304" pitchFamily="18" charset="0"/>
                <a:cs typeface="Times New Roman" panose="02020603050405020304" pitchFamily="18" charset="0"/>
              </a:rPr>
              <a:t>Б</a:t>
            </a:r>
            <a:r>
              <a:rPr lang="ru-RU" altLang="ru-RU" sz="2000" dirty="0">
                <a:latin typeface="Times New Roman" panose="02020603050405020304" pitchFamily="18" charset="0"/>
                <a:cs typeface="Times New Roman" panose="02020603050405020304" pitchFamily="18" charset="0"/>
              </a:rPr>
              <a:t>)</a:t>
            </a:r>
          </a:p>
        </p:txBody>
      </p:sp>
      <p:sp>
        <p:nvSpPr>
          <p:cNvPr id="9220"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917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11353800" y="230188"/>
            <a:ext cx="6842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14</a:t>
            </a:r>
          </a:p>
        </p:txBody>
      </p:sp>
      <p:sp>
        <p:nvSpPr>
          <p:cNvPr id="10243" name="Rectangle 5"/>
          <p:cNvSpPr>
            <a:spLocks noGrp="1" noChangeArrowheads="1"/>
          </p:cNvSpPr>
          <p:nvPr>
            <p:ph type="title"/>
          </p:nvPr>
        </p:nvSpPr>
        <p:spPr/>
        <p:txBody>
          <a:bodyPr/>
          <a:lstStyle/>
          <a:p>
            <a:pPr eaLnBrk="1" hangingPunct="1"/>
            <a:r>
              <a:rPr lang="kk-KZ" altLang="ru-RU" sz="2800" b="1">
                <a:solidFill>
                  <a:srgbClr val="A50021"/>
                </a:solidFill>
                <a:latin typeface="Times New Roman" panose="02020603050405020304" pitchFamily="18" charset="0"/>
              </a:rPr>
              <a:t>Титриметриялық анализде қолданылатын концентрациялар</a:t>
            </a:r>
            <a:endParaRPr lang="ru-RU" altLang="ru-RU" sz="2800"/>
          </a:p>
        </p:txBody>
      </p:sp>
      <p:sp>
        <p:nvSpPr>
          <p:cNvPr id="10244" name="Rectangle 6"/>
          <p:cNvSpPr>
            <a:spLocks noGrp="1" noChangeArrowheads="1"/>
          </p:cNvSpPr>
          <p:nvPr>
            <p:ph type="body" idx="1"/>
          </p:nvPr>
        </p:nvSpPr>
        <p:spPr/>
        <p:txBody>
          <a:bodyPr/>
          <a:lstStyle/>
          <a:p>
            <a:pPr eaLnBrk="1" hangingPunct="1"/>
            <a:r>
              <a:rPr lang="kk-KZ" altLang="ru-RU" sz="2400">
                <a:latin typeface="Times New Roman" panose="02020603050405020304" pitchFamily="18" charset="0"/>
                <a:cs typeface="Times New Roman" panose="02020603050405020304" pitchFamily="18" charset="0"/>
              </a:rPr>
              <a:t>Ерітіндінің проценттік концентрация </a:t>
            </a:r>
            <a:r>
              <a:rPr lang="ru-RU" altLang="ru-RU" sz="2400">
                <a:latin typeface="Times New Roman" panose="02020603050405020304" pitchFamily="18" charset="0"/>
                <a:cs typeface="Times New Roman" panose="02020603050405020304" pitchFamily="18" charset="0"/>
              </a:rPr>
              <a:t>(</a:t>
            </a:r>
            <a:r>
              <a:rPr lang="el-GR" altLang="ru-RU" sz="2400">
                <a:latin typeface="Times New Roman" panose="02020603050405020304" pitchFamily="18" charset="0"/>
                <a:cs typeface="Times New Roman" panose="02020603050405020304" pitchFamily="18" charset="0"/>
              </a:rPr>
              <a:t>ώ</a:t>
            </a:r>
            <a:r>
              <a:rPr lang="ru-RU" altLang="ru-RU" sz="2400">
                <a:latin typeface="Times New Roman" panose="02020603050405020304" pitchFamily="18" charset="0"/>
                <a:cs typeface="Times New Roman" panose="02020603050405020304" pitchFamily="18" charset="0"/>
              </a:rPr>
              <a:t>) – 100 г </a:t>
            </a:r>
            <a:r>
              <a:rPr lang="kk-KZ" altLang="ru-RU" sz="2400">
                <a:latin typeface="Times New Roman" panose="02020603050405020304" pitchFamily="18" charset="0"/>
                <a:cs typeface="Times New Roman" panose="02020603050405020304" pitchFamily="18" charset="0"/>
              </a:rPr>
              <a:t>ерітіндідегі еріген заттың грамм мөлшерімен белгіленеді, </a:t>
            </a:r>
            <a:r>
              <a:rPr lang="en-US" altLang="ru-RU" sz="2400">
                <a:latin typeface="Times New Roman" panose="02020603050405020304" pitchFamily="18" charset="0"/>
                <a:cs typeface="Times New Roman" panose="02020603050405020304" pitchFamily="18" charset="0"/>
              </a:rPr>
              <a:t>[%, </a:t>
            </a:r>
            <a:r>
              <a:rPr lang="kk-KZ" altLang="ru-RU" sz="2400">
                <a:latin typeface="Times New Roman" panose="02020603050405020304" pitchFamily="18" charset="0"/>
                <a:cs typeface="Times New Roman" panose="02020603050405020304" pitchFamily="18" charset="0"/>
              </a:rPr>
              <a:t>м.ү.</a:t>
            </a:r>
            <a:r>
              <a:rPr lang="en-US" altLang="ru-RU" sz="2400">
                <a:latin typeface="Times New Roman" panose="02020603050405020304" pitchFamily="18" charset="0"/>
                <a:cs typeface="Times New Roman" panose="02020603050405020304" pitchFamily="18" charset="0"/>
              </a:rPr>
              <a:t>]</a:t>
            </a:r>
            <a:r>
              <a:rPr lang="kk-KZ" altLang="ru-RU" sz="2400">
                <a:latin typeface="Times New Roman" panose="02020603050405020304" pitchFamily="18" charset="0"/>
                <a:cs typeface="Times New Roman" panose="02020603050405020304" pitchFamily="18" charset="0"/>
              </a:rPr>
              <a:t>.</a:t>
            </a:r>
          </a:p>
          <a:p>
            <a:pPr eaLnBrk="1" hangingPunct="1"/>
            <a:r>
              <a:rPr lang="kk-KZ" altLang="ru-RU" sz="2400">
                <a:latin typeface="Times New Roman" panose="02020603050405020304" pitchFamily="18" charset="0"/>
                <a:cs typeface="Times New Roman" panose="02020603050405020304" pitchFamily="18" charset="0"/>
              </a:rPr>
              <a:t>Ерітіндінің молярлы концентрациясы – 1л ерітіндіде еріген заттың моль(ммоль) санымен анықталады,</a:t>
            </a:r>
            <a:r>
              <a:rPr lang="en-US" altLang="ru-RU" sz="2400">
                <a:latin typeface="Times New Roman" panose="02020603050405020304" pitchFamily="18" charset="0"/>
                <a:cs typeface="Times New Roman" panose="02020603050405020304" pitchFamily="18" charset="0"/>
              </a:rPr>
              <a:t> [</a:t>
            </a:r>
            <a:r>
              <a:rPr lang="kk-KZ" altLang="ru-RU" sz="2400">
                <a:latin typeface="Times New Roman" panose="02020603050405020304" pitchFamily="18" charset="0"/>
                <a:cs typeface="Times New Roman" panose="02020603050405020304" pitchFamily="18" charset="0"/>
              </a:rPr>
              <a:t>моль/л; М</a:t>
            </a:r>
            <a:r>
              <a:rPr lang="en-US" altLang="ru-RU" sz="2400">
                <a:latin typeface="Times New Roman" panose="02020603050405020304" pitchFamily="18" charset="0"/>
                <a:cs typeface="Times New Roman" panose="02020603050405020304" pitchFamily="18" charset="0"/>
              </a:rPr>
              <a:t>].</a:t>
            </a:r>
            <a:r>
              <a:rPr lang="kk-KZ" altLang="ru-RU" sz="2400">
                <a:latin typeface="Times New Roman" panose="02020603050405020304" pitchFamily="18" charset="0"/>
                <a:cs typeface="Times New Roman" panose="02020603050405020304" pitchFamily="18" charset="0"/>
              </a:rPr>
              <a:t> </a:t>
            </a:r>
          </a:p>
          <a:p>
            <a:pPr eaLnBrk="1" hangingPunct="1"/>
            <a:r>
              <a:rPr lang="kk-KZ" altLang="ru-RU" sz="2400">
                <a:latin typeface="Times New Roman" panose="02020603050405020304" pitchFamily="18" charset="0"/>
                <a:cs typeface="Times New Roman" panose="02020603050405020304" pitchFamily="18" charset="0"/>
              </a:rPr>
              <a:t>Ерітіндінің эквиалентінің молярлы концентрациясы – 1 л ерітіндіде еріген заттың г*экв мөлшерімн анықталады,</a:t>
            </a:r>
          </a:p>
          <a:p>
            <a:pPr eaLnBrk="1" hangingPunct="1"/>
            <a:r>
              <a:rPr lang="kk-KZ" altLang="ru-RU" sz="2400">
                <a:latin typeface="Times New Roman" panose="02020603050405020304" pitchFamily="18" charset="0"/>
                <a:cs typeface="Times New Roman" panose="02020603050405020304" pitchFamily="18" charset="0"/>
              </a:rPr>
              <a:t> </a:t>
            </a:r>
            <a:r>
              <a:rPr lang="en-US" altLang="ru-RU" sz="2400">
                <a:latin typeface="Times New Roman" panose="02020603050405020304" pitchFamily="18" charset="0"/>
                <a:cs typeface="Times New Roman" panose="02020603050405020304" pitchFamily="18" charset="0"/>
              </a:rPr>
              <a:t>[</a:t>
            </a:r>
            <a:r>
              <a:rPr lang="kk-KZ" altLang="ru-RU" sz="2400">
                <a:latin typeface="Times New Roman" panose="02020603050405020304" pitchFamily="18" charset="0"/>
                <a:cs typeface="Times New Roman" panose="02020603050405020304" pitchFamily="18" charset="0"/>
              </a:rPr>
              <a:t>моль/л; н.</a:t>
            </a:r>
            <a:r>
              <a:rPr lang="en-US" altLang="ru-RU" sz="2400">
                <a:latin typeface="Times New Roman" panose="02020603050405020304" pitchFamily="18" charset="0"/>
                <a:cs typeface="Times New Roman" panose="02020603050405020304" pitchFamily="18" charset="0"/>
              </a:rPr>
              <a:t>]</a:t>
            </a:r>
            <a:r>
              <a:rPr lang="kk-KZ" altLang="ru-RU" sz="2400">
                <a:latin typeface="Times New Roman" panose="02020603050405020304" pitchFamily="18" charset="0"/>
                <a:cs typeface="Times New Roman" panose="02020603050405020304" pitchFamily="18" charset="0"/>
              </a:rPr>
              <a:t> (нормальді концнтрация).</a:t>
            </a:r>
          </a:p>
          <a:p>
            <a:pPr eaLnBrk="1" hangingPunct="1"/>
            <a:r>
              <a:rPr lang="kk-KZ" altLang="ru-RU" sz="2400">
                <a:latin typeface="Times New Roman" panose="02020603050405020304" pitchFamily="18" charset="0"/>
                <a:cs typeface="Times New Roman" panose="02020603050405020304" pitchFamily="18" charset="0"/>
              </a:rPr>
              <a:t>1 </a:t>
            </a:r>
            <a:r>
              <a:rPr lang="en-US" altLang="ru-RU" sz="2400">
                <a:latin typeface="Times New Roman" panose="02020603050405020304" pitchFamily="18" charset="0"/>
                <a:cs typeface="Times New Roman" panose="02020603050405020304" pitchFamily="18" charset="0"/>
              </a:rPr>
              <a:t>ppm – </a:t>
            </a:r>
            <a:r>
              <a:rPr lang="kk-KZ" altLang="ru-RU" sz="2400">
                <a:latin typeface="Times New Roman" panose="02020603050405020304" pitchFamily="18" charset="0"/>
                <a:cs typeface="Times New Roman" panose="02020603050405020304" pitchFamily="18" charset="0"/>
              </a:rPr>
              <a:t>еріген заттың миллиондық үлесі </a:t>
            </a:r>
            <a:r>
              <a:rPr lang="ru-RU" altLang="ru-RU" sz="2400">
                <a:latin typeface="Times New Roman" panose="02020603050405020304" pitchFamily="18" charset="0"/>
                <a:cs typeface="Times New Roman" panose="02020603050405020304" pitchFamily="18" charset="0"/>
              </a:rPr>
              <a:t>(1 </a:t>
            </a:r>
            <a:r>
              <a:rPr lang="en-US" altLang="ru-RU" sz="2400">
                <a:latin typeface="Times New Roman" panose="02020603050405020304" pitchFamily="18" charset="0"/>
                <a:cs typeface="Times New Roman" panose="02020603050405020304" pitchFamily="18" charset="0"/>
              </a:rPr>
              <a:t>part per million)</a:t>
            </a:r>
          </a:p>
          <a:p>
            <a:pPr eaLnBrk="1" hangingPunct="1"/>
            <a:r>
              <a:rPr lang="en-US" altLang="ru-RU" sz="2400">
                <a:latin typeface="Times New Roman" panose="02020603050405020304" pitchFamily="18" charset="0"/>
                <a:cs typeface="Times New Roman" panose="02020603050405020304" pitchFamily="18" charset="0"/>
              </a:rPr>
              <a:t>1ppb – </a:t>
            </a:r>
            <a:r>
              <a:rPr lang="kk-KZ" altLang="ru-RU" sz="2400">
                <a:latin typeface="Times New Roman" panose="02020603050405020304" pitchFamily="18" charset="0"/>
                <a:cs typeface="Times New Roman" panose="02020603050405020304" pitchFamily="18" charset="0"/>
              </a:rPr>
              <a:t>еріген заттың биллиондық үлесі </a:t>
            </a:r>
            <a:r>
              <a:rPr lang="ru-RU" altLang="ru-RU" sz="2400">
                <a:latin typeface="Times New Roman" panose="02020603050405020304" pitchFamily="18" charset="0"/>
                <a:cs typeface="Times New Roman" panose="02020603050405020304" pitchFamily="18" charset="0"/>
              </a:rPr>
              <a:t>(</a:t>
            </a:r>
            <a:r>
              <a:rPr lang="en-US" altLang="ru-RU" sz="2400">
                <a:latin typeface="Times New Roman" panose="02020603050405020304" pitchFamily="18" charset="0"/>
                <a:cs typeface="Times New Roman" panose="02020603050405020304" pitchFamily="18" charset="0"/>
              </a:rPr>
              <a:t>1 part per billion)</a:t>
            </a:r>
            <a:endParaRPr lang="kk-KZ" altLang="ru-RU" sz="2400">
              <a:latin typeface="Times New Roman" panose="02020603050405020304" pitchFamily="18" charset="0"/>
              <a:cs typeface="Times New Roman" panose="02020603050405020304" pitchFamily="18" charset="0"/>
            </a:endParaRPr>
          </a:p>
          <a:p>
            <a:pPr eaLnBrk="1" hangingPunct="1"/>
            <a:endParaRPr lang="ru-RU" altLang="ru-RU" sz="2400">
              <a:latin typeface="Times New Roman" panose="02020603050405020304" pitchFamily="18" charset="0"/>
              <a:cs typeface="Times New Roman" panose="02020603050405020304" pitchFamily="18" charset="0"/>
            </a:endParaRPr>
          </a:p>
        </p:txBody>
      </p:sp>
      <p:sp>
        <p:nvSpPr>
          <p:cNvPr id="10245"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9389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00"/>
          <p:cNvSpPr txBox="1">
            <a:spLocks noChangeArrowheads="1"/>
          </p:cNvSpPr>
          <p:nvPr/>
        </p:nvSpPr>
        <p:spPr bwMode="auto">
          <a:xfrm>
            <a:off x="11505127" y="316706"/>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1800" dirty="0"/>
              <a:t>15</a:t>
            </a:r>
          </a:p>
        </p:txBody>
      </p:sp>
      <p:sp>
        <p:nvSpPr>
          <p:cNvPr id="11267" name="Rectangle 106"/>
          <p:cNvSpPr>
            <a:spLocks noGrp="1" noChangeArrowheads="1"/>
          </p:cNvSpPr>
          <p:nvPr>
            <p:ph type="title"/>
          </p:nvPr>
        </p:nvSpPr>
        <p:spPr>
          <a:xfrm>
            <a:off x="489397" y="500063"/>
            <a:ext cx="11015730" cy="955250"/>
          </a:xfrm>
        </p:spPr>
        <p:txBody>
          <a:bodyPr>
            <a:normAutofit fontScale="90000"/>
          </a:bodyPr>
          <a:lstStyle/>
          <a:p>
            <a:pPr algn="l" eaLnBrk="1" hangingPunct="1">
              <a:lnSpc>
                <a:spcPct val="150000"/>
              </a:lnSpc>
            </a:pP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br>
              <a:rPr lang="en-US" altLang="ru-RU" sz="2400" dirty="0"/>
            </a:br>
            <a:r>
              <a:rPr lang="kk-KZ" altLang="ru-RU" sz="2400" b="1" dirty="0">
                <a:latin typeface="Times New Roman" panose="02020603050405020304" pitchFamily="18" charset="0"/>
                <a:cs typeface="Times New Roman" panose="02020603050405020304" pitchFamily="18" charset="0"/>
              </a:rPr>
              <a:t>Эквиваленттің молярлы массасы: </a:t>
            </a:r>
            <a:r>
              <a:rPr lang="en-US" altLang="ru-RU" sz="2400" b="1" dirty="0">
                <a:latin typeface="Times New Roman" panose="02020603050405020304" pitchFamily="18" charset="0"/>
                <a:cs typeface="Times New Roman" panose="02020603050405020304" pitchFamily="18" charset="0"/>
              </a:rPr>
              <a:t>M</a:t>
            </a:r>
            <a:r>
              <a:rPr lang="kk-KZ" altLang="ru-RU" sz="2400" b="1" dirty="0">
                <a:latin typeface="Times New Roman" panose="02020603050405020304" pitchFamily="18" charset="0"/>
                <a:cs typeface="Times New Roman" panose="02020603050405020304" pitchFamily="18" charset="0"/>
              </a:rPr>
              <a:t>э</a:t>
            </a:r>
            <a:r>
              <a:rPr lang="ru-RU" altLang="ru-RU" sz="2400" b="1" dirty="0">
                <a:latin typeface="Times New Roman" panose="02020603050405020304" pitchFamily="18" charset="0"/>
                <a:cs typeface="Times New Roman" panose="02020603050405020304" pitchFamily="18" charset="0"/>
              </a:rPr>
              <a:t>(А) = М(А)*</a:t>
            </a:r>
            <a:r>
              <a:rPr lang="en-US" altLang="ru-RU" sz="2400" b="1" dirty="0">
                <a:latin typeface="Times New Roman" panose="02020603050405020304" pitchFamily="18" charset="0"/>
                <a:cs typeface="Times New Roman" panose="02020603050405020304" pitchFamily="18" charset="0"/>
              </a:rPr>
              <a:t>f</a:t>
            </a:r>
            <a:r>
              <a:rPr lang="kk-KZ" altLang="ru-RU" sz="2400" b="1" dirty="0">
                <a:latin typeface="Times New Roman" panose="02020603050405020304" pitchFamily="18" charset="0"/>
                <a:cs typeface="Times New Roman" panose="02020603050405020304" pitchFamily="18" charset="0"/>
              </a:rPr>
              <a:t>экв</a:t>
            </a:r>
            <a:r>
              <a:rPr lang="ru-RU" altLang="ru-RU" sz="2400" b="1" dirty="0">
                <a:latin typeface="Times New Roman" panose="02020603050405020304" pitchFamily="18" charset="0"/>
                <a:cs typeface="Times New Roman" panose="02020603050405020304" pitchFamily="18" charset="0"/>
              </a:rPr>
              <a:t>(А)</a:t>
            </a:r>
            <a:br>
              <a:rPr lang="ru-RU" altLang="ru-RU" sz="2400" b="1" dirty="0">
                <a:latin typeface="Times New Roman" panose="02020603050405020304" pitchFamily="18" charset="0"/>
                <a:cs typeface="Times New Roman" panose="02020603050405020304" pitchFamily="18" charset="0"/>
              </a:rPr>
            </a:br>
            <a:r>
              <a:rPr lang="en-US" altLang="ru-RU" sz="2400" b="1" dirty="0">
                <a:latin typeface="Times New Roman" panose="02020603050405020304" pitchFamily="18" charset="0"/>
                <a:cs typeface="Times New Roman" panose="02020603050405020304" pitchFamily="18" charset="0"/>
              </a:rPr>
              <a:t>f</a:t>
            </a:r>
            <a:r>
              <a:rPr lang="kk-KZ" altLang="ru-RU" sz="2400" b="1" dirty="0">
                <a:latin typeface="Times New Roman" panose="02020603050405020304" pitchFamily="18" charset="0"/>
                <a:cs typeface="Times New Roman" panose="02020603050405020304" pitchFamily="18" charset="0"/>
              </a:rPr>
              <a:t>экв</a:t>
            </a:r>
            <a:r>
              <a:rPr lang="ru-RU" altLang="ru-RU" sz="2400" b="1" dirty="0">
                <a:latin typeface="Times New Roman" panose="02020603050405020304" pitchFamily="18" charset="0"/>
                <a:cs typeface="Times New Roman" panose="02020603050405020304" pitchFamily="18" charset="0"/>
              </a:rPr>
              <a:t>(А) – </a:t>
            </a:r>
            <a:r>
              <a:rPr lang="ru-RU" altLang="ru-RU" sz="2400" b="1" dirty="0" err="1">
                <a:latin typeface="Times New Roman" panose="02020603050405020304" pitchFamily="18" charset="0"/>
                <a:cs typeface="Times New Roman" panose="02020603050405020304" pitchFamily="18" charset="0"/>
              </a:rPr>
              <a:t>затты</a:t>
            </a:r>
            <a:r>
              <a:rPr lang="kk-KZ" altLang="ru-RU" sz="2400" b="1" dirty="0">
                <a:latin typeface="Times New Roman" panose="02020603050405020304" pitchFamily="18" charset="0"/>
                <a:cs typeface="Times New Roman" panose="02020603050405020304" pitchFamily="18" charset="0"/>
              </a:rPr>
              <a:t>ң эквиваленттік факторы (реакция бойынш анықталады</a:t>
            </a:r>
            <a:r>
              <a:rPr lang="ru-RU" altLang="ru-RU" sz="2400" b="1" dirty="0">
                <a:latin typeface="Times New Roman" panose="02020603050405020304" pitchFamily="18" charset="0"/>
                <a:cs typeface="Times New Roman" panose="02020603050405020304" pitchFamily="18" charset="0"/>
              </a:rPr>
              <a:t>).</a:t>
            </a:r>
            <a:br>
              <a:rPr lang="ru-RU" altLang="ru-RU" sz="2400" b="1" dirty="0">
                <a:latin typeface="Times New Roman" panose="02020603050405020304" pitchFamily="18" charset="0"/>
                <a:cs typeface="Times New Roman" panose="02020603050405020304" pitchFamily="18" charset="0"/>
              </a:rPr>
            </a:br>
            <a:r>
              <a:rPr lang="kk-KZ" altLang="ru-RU" sz="2400" b="1" dirty="0">
                <a:latin typeface="Times New Roman" panose="02020603050405020304" pitchFamily="18" charset="0"/>
                <a:cs typeface="Times New Roman" panose="02020603050405020304" pitchFamily="18" charset="0"/>
              </a:rPr>
              <a:t>Мысалы:</a:t>
            </a:r>
            <a:br>
              <a:rPr lang="kk-KZ" altLang="ru-RU" sz="2400" b="1" dirty="0">
                <a:latin typeface="Times New Roman" panose="02020603050405020304" pitchFamily="18" charset="0"/>
                <a:cs typeface="Times New Roman" panose="02020603050405020304" pitchFamily="18" charset="0"/>
              </a:rPr>
            </a:br>
            <a:r>
              <a:rPr lang="kk-KZ" altLang="ru-RU" sz="2400" b="1" dirty="0">
                <a:latin typeface="Times New Roman" panose="02020603050405020304" pitchFamily="18" charset="0"/>
                <a:cs typeface="Times New Roman" panose="02020603050405020304" pitchFamily="18" charset="0"/>
              </a:rPr>
              <a:t>а) қышқылды-негіздік реакция</a:t>
            </a:r>
            <a:br>
              <a:rPr lang="kk-KZ" altLang="ru-RU" sz="2400" b="1" dirty="0">
                <a:latin typeface="Times New Roman" panose="02020603050405020304" pitchFamily="18" charset="0"/>
                <a:cs typeface="Times New Roman" panose="02020603050405020304" pitchFamily="18" charset="0"/>
              </a:rPr>
            </a:br>
            <a:r>
              <a:rPr lang="en-US" altLang="ru-RU" sz="2400" b="1" dirty="0">
                <a:latin typeface="Times New Roman" panose="02020603050405020304" pitchFamily="18" charset="0"/>
                <a:cs typeface="Times New Roman" panose="02020603050405020304" pitchFamily="18" charset="0"/>
              </a:rPr>
              <a:t> </a:t>
            </a:r>
            <a:r>
              <a:rPr lang="en-US" altLang="ru-RU" sz="2400" b="1" dirty="0" err="1">
                <a:latin typeface="Times New Roman" panose="02020603050405020304" pitchFamily="18" charset="0"/>
                <a:cs typeface="Times New Roman" panose="02020603050405020304" pitchFamily="18" charset="0"/>
              </a:rPr>
              <a:t>NaOH</a:t>
            </a:r>
            <a:r>
              <a:rPr lang="en-US" altLang="ru-RU" sz="2400" b="1" dirty="0">
                <a:latin typeface="Times New Roman" panose="02020603050405020304" pitchFamily="18" charset="0"/>
                <a:cs typeface="Times New Roman" panose="02020603050405020304" pitchFamily="18" charset="0"/>
              </a:rPr>
              <a:t> + H</a:t>
            </a:r>
            <a:r>
              <a:rPr lang="en-US" altLang="ru-RU" sz="2400" b="1" baseline="-25000" dirty="0">
                <a:latin typeface="Times New Roman" panose="02020603050405020304" pitchFamily="18" charset="0"/>
                <a:cs typeface="Times New Roman" panose="02020603050405020304" pitchFamily="18" charset="0"/>
              </a:rPr>
              <a:t>3</a:t>
            </a:r>
            <a:r>
              <a:rPr lang="en-US" altLang="ru-RU" sz="2400" b="1" dirty="0">
                <a:latin typeface="Times New Roman" panose="02020603050405020304" pitchFamily="18" charset="0"/>
                <a:cs typeface="Times New Roman" panose="02020603050405020304" pitchFamily="18" charset="0"/>
              </a:rPr>
              <a:t>PO</a:t>
            </a:r>
            <a:r>
              <a:rPr lang="en-US" altLang="ru-RU" sz="2400" b="1" baseline="-25000" dirty="0">
                <a:latin typeface="Times New Roman" panose="02020603050405020304" pitchFamily="18" charset="0"/>
                <a:cs typeface="Times New Roman" panose="02020603050405020304" pitchFamily="18" charset="0"/>
              </a:rPr>
              <a:t>4</a:t>
            </a:r>
            <a:r>
              <a:rPr lang="en-US" altLang="ru-RU" sz="2400" b="1" dirty="0">
                <a:latin typeface="Times New Roman" panose="02020603050405020304" pitchFamily="18" charset="0"/>
                <a:cs typeface="Times New Roman" panose="02020603050405020304" pitchFamily="18" charset="0"/>
              </a:rPr>
              <a:t> → NaH</a:t>
            </a:r>
            <a:r>
              <a:rPr lang="en-US" altLang="ru-RU" sz="2400" b="1" baseline="-25000" dirty="0">
                <a:latin typeface="Times New Roman" panose="02020603050405020304" pitchFamily="18" charset="0"/>
                <a:cs typeface="Times New Roman" panose="02020603050405020304" pitchFamily="18" charset="0"/>
              </a:rPr>
              <a:t>2</a:t>
            </a:r>
            <a:r>
              <a:rPr lang="en-US" altLang="ru-RU" sz="2400" b="1" dirty="0">
                <a:latin typeface="Times New Roman" panose="02020603050405020304" pitchFamily="18" charset="0"/>
                <a:cs typeface="Times New Roman" panose="02020603050405020304" pitchFamily="18" charset="0"/>
              </a:rPr>
              <a:t>PO</a:t>
            </a:r>
            <a:r>
              <a:rPr lang="en-US" altLang="ru-RU" sz="2400" b="1" baseline="-25000" dirty="0">
                <a:latin typeface="Times New Roman" panose="02020603050405020304" pitchFamily="18" charset="0"/>
                <a:cs typeface="Times New Roman" panose="02020603050405020304" pitchFamily="18" charset="0"/>
              </a:rPr>
              <a:t>4</a:t>
            </a:r>
            <a:r>
              <a:rPr lang="en-US" altLang="ru-RU" sz="2400" b="1" dirty="0">
                <a:latin typeface="Times New Roman" panose="02020603050405020304" pitchFamily="18" charset="0"/>
                <a:cs typeface="Times New Roman" panose="02020603050405020304" pitchFamily="18" charset="0"/>
              </a:rPr>
              <a:t> + H</a:t>
            </a:r>
            <a:r>
              <a:rPr lang="en-US" altLang="ru-RU" sz="2400" b="1" baseline="-25000" dirty="0">
                <a:latin typeface="Times New Roman" panose="02020603050405020304" pitchFamily="18" charset="0"/>
                <a:cs typeface="Times New Roman" panose="02020603050405020304" pitchFamily="18" charset="0"/>
              </a:rPr>
              <a:t>2</a:t>
            </a:r>
            <a:r>
              <a:rPr lang="en-US" altLang="ru-RU" sz="2400" b="1" dirty="0">
                <a:latin typeface="Times New Roman" panose="02020603050405020304" pitchFamily="18" charset="0"/>
                <a:cs typeface="Times New Roman" panose="02020603050405020304" pitchFamily="18" charset="0"/>
              </a:rPr>
              <a:t>O, f</a:t>
            </a:r>
            <a:r>
              <a:rPr lang="kk-KZ" altLang="ru-RU" sz="2400" b="1" baseline="-25000" dirty="0">
                <a:latin typeface="Times New Roman" panose="02020603050405020304" pitchFamily="18" charset="0"/>
                <a:cs typeface="Times New Roman" panose="02020603050405020304" pitchFamily="18" charset="0"/>
              </a:rPr>
              <a:t>экв</a:t>
            </a:r>
            <a:r>
              <a:rPr lang="ru-RU" altLang="ru-RU" sz="2400" b="1" dirty="0">
                <a:latin typeface="Times New Roman" panose="02020603050405020304" pitchFamily="18" charset="0"/>
                <a:cs typeface="Times New Roman" panose="02020603050405020304" pitchFamily="18" charset="0"/>
              </a:rPr>
              <a:t>(</a:t>
            </a:r>
            <a:r>
              <a:rPr lang="en-US" altLang="ru-RU" sz="2400" b="1" dirty="0">
                <a:latin typeface="Times New Roman" panose="02020603050405020304" pitchFamily="18" charset="0"/>
                <a:cs typeface="Times New Roman" panose="02020603050405020304" pitchFamily="18" charset="0"/>
              </a:rPr>
              <a:t>H</a:t>
            </a:r>
            <a:r>
              <a:rPr lang="en-US" altLang="ru-RU" sz="2400" b="1" baseline="-25000" dirty="0">
                <a:latin typeface="Times New Roman" panose="02020603050405020304" pitchFamily="18" charset="0"/>
                <a:cs typeface="Times New Roman" panose="02020603050405020304" pitchFamily="18" charset="0"/>
              </a:rPr>
              <a:t>3</a:t>
            </a:r>
            <a:r>
              <a:rPr lang="en-US" altLang="ru-RU" sz="2400" b="1" dirty="0">
                <a:latin typeface="Times New Roman" panose="02020603050405020304" pitchFamily="18" charset="0"/>
                <a:cs typeface="Times New Roman" panose="02020603050405020304" pitchFamily="18" charset="0"/>
              </a:rPr>
              <a:t>PO</a:t>
            </a:r>
            <a:r>
              <a:rPr lang="en-US" altLang="ru-RU" sz="2400" b="1" baseline="-25000" dirty="0">
                <a:latin typeface="Times New Roman" panose="02020603050405020304" pitchFamily="18" charset="0"/>
                <a:cs typeface="Times New Roman" panose="02020603050405020304" pitchFamily="18" charset="0"/>
              </a:rPr>
              <a:t>4</a:t>
            </a:r>
            <a:r>
              <a:rPr lang="ru-RU" altLang="ru-RU" sz="2400" b="1" dirty="0">
                <a:latin typeface="Times New Roman" panose="02020603050405020304" pitchFamily="18" charset="0"/>
                <a:cs typeface="Times New Roman" panose="02020603050405020304" pitchFamily="18" charset="0"/>
              </a:rPr>
              <a:t>)</a:t>
            </a:r>
            <a:r>
              <a:rPr lang="en-US" altLang="ru-RU" sz="2400" b="1" dirty="0">
                <a:latin typeface="Times New Roman" panose="02020603050405020304" pitchFamily="18" charset="0"/>
                <a:cs typeface="Times New Roman" panose="02020603050405020304" pitchFamily="18" charset="0"/>
              </a:rPr>
              <a:t> = 1 </a:t>
            </a:r>
            <a:br>
              <a:rPr lang="en-US" altLang="ru-RU" sz="2400" b="1" dirty="0">
                <a:latin typeface="Times New Roman" panose="02020603050405020304" pitchFamily="18" charset="0"/>
                <a:cs typeface="Times New Roman" panose="02020603050405020304" pitchFamily="18" charset="0"/>
              </a:rPr>
            </a:br>
            <a:r>
              <a:rPr lang="en-US" altLang="ru-RU" sz="2400" b="1" dirty="0">
                <a:latin typeface="Times New Roman" panose="02020603050405020304" pitchFamily="18" charset="0"/>
                <a:cs typeface="Times New Roman" panose="02020603050405020304" pitchFamily="18" charset="0"/>
              </a:rPr>
              <a:t>2NaOH + H</a:t>
            </a:r>
            <a:r>
              <a:rPr lang="en-US" altLang="ru-RU" sz="2400" b="1" baseline="-25000" dirty="0">
                <a:latin typeface="Times New Roman" panose="02020603050405020304" pitchFamily="18" charset="0"/>
                <a:cs typeface="Times New Roman" panose="02020603050405020304" pitchFamily="18" charset="0"/>
              </a:rPr>
              <a:t>3</a:t>
            </a:r>
            <a:r>
              <a:rPr lang="en-US" altLang="ru-RU" sz="2400" b="1" dirty="0">
                <a:latin typeface="Times New Roman" panose="02020603050405020304" pitchFamily="18" charset="0"/>
                <a:cs typeface="Times New Roman" panose="02020603050405020304" pitchFamily="18" charset="0"/>
              </a:rPr>
              <a:t>PO</a:t>
            </a:r>
            <a:r>
              <a:rPr lang="en-US" altLang="ru-RU" sz="2400" b="1" baseline="-25000" dirty="0">
                <a:latin typeface="Times New Roman" panose="02020603050405020304" pitchFamily="18" charset="0"/>
                <a:cs typeface="Times New Roman" panose="02020603050405020304" pitchFamily="18" charset="0"/>
              </a:rPr>
              <a:t>4</a:t>
            </a:r>
            <a:r>
              <a:rPr lang="en-US" altLang="ru-RU" sz="2400" b="1" dirty="0">
                <a:latin typeface="Times New Roman" panose="02020603050405020304" pitchFamily="18" charset="0"/>
                <a:cs typeface="Times New Roman" panose="02020603050405020304" pitchFamily="18" charset="0"/>
              </a:rPr>
              <a:t> → Na</a:t>
            </a:r>
            <a:r>
              <a:rPr lang="en-US" altLang="ru-RU" sz="2400" b="1" baseline="-25000" dirty="0">
                <a:latin typeface="Times New Roman" panose="02020603050405020304" pitchFamily="18" charset="0"/>
                <a:cs typeface="Times New Roman" panose="02020603050405020304" pitchFamily="18" charset="0"/>
              </a:rPr>
              <a:t>2</a:t>
            </a:r>
            <a:r>
              <a:rPr lang="en-US" altLang="ru-RU" sz="2400" b="1" dirty="0">
                <a:latin typeface="Times New Roman" panose="02020603050405020304" pitchFamily="18" charset="0"/>
                <a:cs typeface="Times New Roman" panose="02020603050405020304" pitchFamily="18" charset="0"/>
              </a:rPr>
              <a:t>HPO</a:t>
            </a:r>
            <a:r>
              <a:rPr lang="en-US" altLang="ru-RU" sz="2400" b="1" baseline="-25000" dirty="0">
                <a:latin typeface="Times New Roman" panose="02020603050405020304" pitchFamily="18" charset="0"/>
                <a:cs typeface="Times New Roman" panose="02020603050405020304" pitchFamily="18" charset="0"/>
              </a:rPr>
              <a:t>4</a:t>
            </a:r>
            <a:r>
              <a:rPr lang="en-US" altLang="ru-RU" sz="2400" b="1" dirty="0">
                <a:latin typeface="Times New Roman" panose="02020603050405020304" pitchFamily="18" charset="0"/>
                <a:cs typeface="Times New Roman" panose="02020603050405020304" pitchFamily="18" charset="0"/>
              </a:rPr>
              <a:t> + 2H</a:t>
            </a:r>
            <a:r>
              <a:rPr lang="en-US" altLang="ru-RU" sz="2400" b="1" baseline="-25000" dirty="0">
                <a:latin typeface="Times New Roman" panose="02020603050405020304" pitchFamily="18" charset="0"/>
                <a:cs typeface="Times New Roman" panose="02020603050405020304" pitchFamily="18" charset="0"/>
              </a:rPr>
              <a:t>2</a:t>
            </a:r>
            <a:r>
              <a:rPr lang="en-US" altLang="ru-RU" sz="2400" b="1" dirty="0">
                <a:latin typeface="Times New Roman" panose="02020603050405020304" pitchFamily="18" charset="0"/>
                <a:cs typeface="Times New Roman" panose="02020603050405020304" pitchFamily="18" charset="0"/>
              </a:rPr>
              <a:t>O, f</a:t>
            </a:r>
            <a:r>
              <a:rPr lang="kk-KZ" altLang="ru-RU" sz="2400" b="1" baseline="-25000" dirty="0">
                <a:latin typeface="Times New Roman" panose="02020603050405020304" pitchFamily="18" charset="0"/>
                <a:cs typeface="Times New Roman" panose="02020603050405020304" pitchFamily="18" charset="0"/>
              </a:rPr>
              <a:t>экв</a:t>
            </a:r>
            <a:r>
              <a:rPr lang="ru-RU" altLang="ru-RU" sz="2400" b="1" dirty="0">
                <a:latin typeface="Times New Roman" panose="02020603050405020304" pitchFamily="18" charset="0"/>
                <a:cs typeface="Times New Roman" panose="02020603050405020304" pitchFamily="18" charset="0"/>
              </a:rPr>
              <a:t>(</a:t>
            </a:r>
            <a:r>
              <a:rPr lang="en-US" altLang="ru-RU" sz="2400" b="1" dirty="0">
                <a:latin typeface="Times New Roman" panose="02020603050405020304" pitchFamily="18" charset="0"/>
                <a:cs typeface="Times New Roman" panose="02020603050405020304" pitchFamily="18" charset="0"/>
              </a:rPr>
              <a:t>H</a:t>
            </a:r>
            <a:r>
              <a:rPr lang="en-US" altLang="ru-RU" sz="2400" b="1" baseline="-25000" dirty="0">
                <a:latin typeface="Times New Roman" panose="02020603050405020304" pitchFamily="18" charset="0"/>
                <a:cs typeface="Times New Roman" panose="02020603050405020304" pitchFamily="18" charset="0"/>
              </a:rPr>
              <a:t>3</a:t>
            </a:r>
            <a:r>
              <a:rPr lang="en-US" altLang="ru-RU" sz="2400" b="1" dirty="0">
                <a:latin typeface="Times New Roman" panose="02020603050405020304" pitchFamily="18" charset="0"/>
                <a:cs typeface="Times New Roman" panose="02020603050405020304" pitchFamily="18" charset="0"/>
              </a:rPr>
              <a:t>PO</a:t>
            </a:r>
            <a:r>
              <a:rPr lang="en-US" altLang="ru-RU" sz="2400" b="1" baseline="-25000" dirty="0">
                <a:latin typeface="Times New Roman" panose="02020603050405020304" pitchFamily="18" charset="0"/>
                <a:cs typeface="Times New Roman" panose="02020603050405020304" pitchFamily="18" charset="0"/>
              </a:rPr>
              <a:t>4</a:t>
            </a:r>
            <a:r>
              <a:rPr lang="ru-RU" altLang="ru-RU" sz="2400" b="1" dirty="0">
                <a:latin typeface="Times New Roman" panose="02020603050405020304" pitchFamily="18" charset="0"/>
                <a:cs typeface="Times New Roman" panose="02020603050405020304" pitchFamily="18" charset="0"/>
              </a:rPr>
              <a:t>)</a:t>
            </a:r>
            <a:r>
              <a:rPr lang="en-US" altLang="ru-RU" sz="2400" b="1" dirty="0">
                <a:latin typeface="Times New Roman" panose="02020603050405020304" pitchFamily="18" charset="0"/>
                <a:cs typeface="Times New Roman" panose="02020603050405020304" pitchFamily="18" charset="0"/>
              </a:rPr>
              <a:t> = ½</a:t>
            </a:r>
            <a:br>
              <a:rPr lang="en-US" altLang="ru-RU" sz="2400" b="1" dirty="0">
                <a:latin typeface="Times New Roman" panose="02020603050405020304" pitchFamily="18" charset="0"/>
                <a:cs typeface="Times New Roman" panose="02020603050405020304" pitchFamily="18" charset="0"/>
              </a:rPr>
            </a:br>
            <a:r>
              <a:rPr lang="ru-RU" altLang="ru-RU" sz="2400" b="1" dirty="0">
                <a:latin typeface="Times New Roman" panose="02020603050405020304" pitchFamily="18" charset="0"/>
                <a:cs typeface="Times New Roman" panose="02020603050405020304" pitchFamily="18" charset="0"/>
              </a:rPr>
              <a:t>3</a:t>
            </a:r>
            <a:r>
              <a:rPr lang="en-US" altLang="ru-RU" sz="2400" b="1" dirty="0" err="1">
                <a:latin typeface="Times New Roman" panose="02020603050405020304" pitchFamily="18" charset="0"/>
                <a:cs typeface="Times New Roman" panose="02020603050405020304" pitchFamily="18" charset="0"/>
              </a:rPr>
              <a:t>NaOH</a:t>
            </a:r>
            <a:r>
              <a:rPr lang="en-US" altLang="ru-RU" sz="2400" b="1" dirty="0">
                <a:latin typeface="Times New Roman" panose="02020603050405020304" pitchFamily="18" charset="0"/>
                <a:cs typeface="Times New Roman" panose="02020603050405020304" pitchFamily="18" charset="0"/>
              </a:rPr>
              <a:t> + H</a:t>
            </a:r>
            <a:r>
              <a:rPr lang="en-US" altLang="ru-RU" sz="2400" b="1" baseline="-25000" dirty="0">
                <a:latin typeface="Times New Roman" panose="02020603050405020304" pitchFamily="18" charset="0"/>
                <a:cs typeface="Times New Roman" panose="02020603050405020304" pitchFamily="18" charset="0"/>
              </a:rPr>
              <a:t>3</a:t>
            </a:r>
            <a:r>
              <a:rPr lang="en-US" altLang="ru-RU" sz="2400" b="1" dirty="0">
                <a:latin typeface="Times New Roman" panose="02020603050405020304" pitchFamily="18" charset="0"/>
                <a:cs typeface="Times New Roman" panose="02020603050405020304" pitchFamily="18" charset="0"/>
              </a:rPr>
              <a:t>PO</a:t>
            </a:r>
            <a:r>
              <a:rPr lang="en-US" altLang="ru-RU" sz="2400" b="1" baseline="-25000" dirty="0">
                <a:latin typeface="Times New Roman" panose="02020603050405020304" pitchFamily="18" charset="0"/>
                <a:cs typeface="Times New Roman" panose="02020603050405020304" pitchFamily="18" charset="0"/>
              </a:rPr>
              <a:t>4</a:t>
            </a:r>
            <a:r>
              <a:rPr lang="en-US" altLang="ru-RU" sz="2400" b="1" dirty="0">
                <a:latin typeface="Times New Roman" panose="02020603050405020304" pitchFamily="18" charset="0"/>
                <a:cs typeface="Times New Roman" panose="02020603050405020304" pitchFamily="18" charset="0"/>
              </a:rPr>
              <a:t> → Na</a:t>
            </a:r>
            <a:r>
              <a:rPr lang="en-US" altLang="ru-RU" sz="2400" b="1" baseline="-25000" dirty="0">
                <a:latin typeface="Times New Roman" panose="02020603050405020304" pitchFamily="18" charset="0"/>
                <a:cs typeface="Times New Roman" panose="02020603050405020304" pitchFamily="18" charset="0"/>
              </a:rPr>
              <a:t>3</a:t>
            </a:r>
            <a:r>
              <a:rPr lang="en-US" altLang="ru-RU" sz="2400" b="1" dirty="0">
                <a:latin typeface="Times New Roman" panose="02020603050405020304" pitchFamily="18" charset="0"/>
                <a:cs typeface="Times New Roman" panose="02020603050405020304" pitchFamily="18" charset="0"/>
              </a:rPr>
              <a:t>PO</a:t>
            </a:r>
            <a:r>
              <a:rPr lang="en-US" altLang="ru-RU" sz="2400" b="1" baseline="-25000" dirty="0">
                <a:latin typeface="Times New Roman" panose="02020603050405020304" pitchFamily="18" charset="0"/>
                <a:cs typeface="Times New Roman" panose="02020603050405020304" pitchFamily="18" charset="0"/>
              </a:rPr>
              <a:t>4</a:t>
            </a:r>
            <a:r>
              <a:rPr lang="en-US" altLang="ru-RU" sz="2400" b="1" dirty="0">
                <a:latin typeface="Times New Roman" panose="02020603050405020304" pitchFamily="18" charset="0"/>
                <a:cs typeface="Times New Roman" panose="02020603050405020304" pitchFamily="18" charset="0"/>
              </a:rPr>
              <a:t> + 3H</a:t>
            </a:r>
            <a:r>
              <a:rPr lang="en-US" altLang="ru-RU" sz="2400" b="1" baseline="-25000" dirty="0">
                <a:latin typeface="Times New Roman" panose="02020603050405020304" pitchFamily="18" charset="0"/>
                <a:cs typeface="Times New Roman" panose="02020603050405020304" pitchFamily="18" charset="0"/>
              </a:rPr>
              <a:t>2</a:t>
            </a:r>
            <a:r>
              <a:rPr lang="en-US" altLang="ru-RU" sz="2400" b="1" dirty="0">
                <a:latin typeface="Times New Roman" panose="02020603050405020304" pitchFamily="18" charset="0"/>
                <a:cs typeface="Times New Roman" panose="02020603050405020304" pitchFamily="18" charset="0"/>
              </a:rPr>
              <a:t>O, f</a:t>
            </a:r>
            <a:r>
              <a:rPr lang="kk-KZ" altLang="ru-RU" sz="2400" b="1" baseline="-25000" dirty="0">
                <a:latin typeface="Times New Roman" panose="02020603050405020304" pitchFamily="18" charset="0"/>
                <a:cs typeface="Times New Roman" panose="02020603050405020304" pitchFamily="18" charset="0"/>
              </a:rPr>
              <a:t>экв</a:t>
            </a:r>
            <a:r>
              <a:rPr lang="ru-RU" altLang="ru-RU" sz="2400" b="1" dirty="0">
                <a:latin typeface="Times New Roman" panose="02020603050405020304" pitchFamily="18" charset="0"/>
                <a:cs typeface="Times New Roman" panose="02020603050405020304" pitchFamily="18" charset="0"/>
              </a:rPr>
              <a:t>(</a:t>
            </a:r>
            <a:r>
              <a:rPr lang="en-US" altLang="ru-RU" sz="2400" b="1" dirty="0">
                <a:latin typeface="Times New Roman" panose="02020603050405020304" pitchFamily="18" charset="0"/>
                <a:cs typeface="Times New Roman" panose="02020603050405020304" pitchFamily="18" charset="0"/>
              </a:rPr>
              <a:t>H</a:t>
            </a:r>
            <a:r>
              <a:rPr lang="en-US" altLang="ru-RU" sz="2400" b="1" baseline="-25000" dirty="0">
                <a:latin typeface="Times New Roman" panose="02020603050405020304" pitchFamily="18" charset="0"/>
                <a:cs typeface="Times New Roman" panose="02020603050405020304" pitchFamily="18" charset="0"/>
              </a:rPr>
              <a:t>3</a:t>
            </a:r>
            <a:r>
              <a:rPr lang="en-US" altLang="ru-RU" sz="2400" b="1" dirty="0">
                <a:latin typeface="Times New Roman" panose="02020603050405020304" pitchFamily="18" charset="0"/>
                <a:cs typeface="Times New Roman" panose="02020603050405020304" pitchFamily="18" charset="0"/>
              </a:rPr>
              <a:t>PO</a:t>
            </a:r>
            <a:r>
              <a:rPr lang="en-US" altLang="ru-RU" sz="2400" b="1" baseline="-25000" dirty="0">
                <a:latin typeface="Times New Roman" panose="02020603050405020304" pitchFamily="18" charset="0"/>
                <a:cs typeface="Times New Roman" panose="02020603050405020304" pitchFamily="18" charset="0"/>
              </a:rPr>
              <a:t>4</a:t>
            </a:r>
            <a:r>
              <a:rPr lang="ru-RU" altLang="ru-RU" sz="2400" b="1" dirty="0">
                <a:latin typeface="Times New Roman" panose="02020603050405020304" pitchFamily="18" charset="0"/>
                <a:cs typeface="Times New Roman" panose="02020603050405020304" pitchFamily="18" charset="0"/>
              </a:rPr>
              <a:t>)</a:t>
            </a:r>
            <a:r>
              <a:rPr lang="en-US" altLang="ru-RU" sz="2400" b="1" dirty="0">
                <a:latin typeface="Times New Roman" panose="02020603050405020304" pitchFamily="18" charset="0"/>
                <a:cs typeface="Times New Roman" panose="02020603050405020304" pitchFamily="18" charset="0"/>
              </a:rPr>
              <a:t> = 1/3</a:t>
            </a:r>
            <a:br>
              <a:rPr lang="ru-RU" altLang="ru-RU" sz="2400" b="1" dirty="0">
                <a:latin typeface="Times New Roman" panose="02020603050405020304" pitchFamily="18" charset="0"/>
                <a:cs typeface="Times New Roman" panose="02020603050405020304" pitchFamily="18" charset="0"/>
              </a:rPr>
            </a:br>
            <a:r>
              <a:rPr lang="ru-RU" altLang="ru-RU" sz="2400" b="1" dirty="0">
                <a:latin typeface="Times New Roman" panose="02020603050405020304" pitchFamily="18" charset="0"/>
                <a:cs typeface="Times New Roman" panose="02020603050405020304" pitchFamily="18" charset="0"/>
              </a:rPr>
              <a:t> </a:t>
            </a:r>
            <a:br>
              <a:rPr lang="ru-RU" altLang="ru-RU" sz="2400" b="1" dirty="0">
                <a:latin typeface="Times New Roman" panose="02020603050405020304" pitchFamily="18" charset="0"/>
                <a:cs typeface="Times New Roman" panose="02020603050405020304" pitchFamily="18" charset="0"/>
              </a:rPr>
            </a:br>
            <a:r>
              <a:rPr lang="kk-KZ" altLang="ru-RU" sz="2400" b="1" dirty="0">
                <a:latin typeface="Times New Roman" panose="02020603050405020304" pitchFamily="18" charset="0"/>
                <a:cs typeface="Times New Roman" panose="02020603050405020304" pitchFamily="18" charset="0"/>
              </a:rPr>
              <a:t>б</a:t>
            </a:r>
            <a:r>
              <a:rPr lang="ru-RU" altLang="ru-RU" sz="2400" b="1" dirty="0">
                <a:latin typeface="Times New Roman" panose="02020603050405020304" pitchFamily="18" charset="0"/>
                <a:cs typeface="Times New Roman" panose="02020603050405020304" pitchFamily="18" charset="0"/>
              </a:rPr>
              <a:t>) </a:t>
            </a:r>
            <a:r>
              <a:rPr lang="kk-KZ" altLang="ru-RU" sz="2400" b="1" dirty="0">
                <a:latin typeface="Times New Roman" panose="02020603050405020304" pitchFamily="18" charset="0"/>
                <a:cs typeface="Times New Roman" panose="02020603050405020304" pitchFamily="18" charset="0"/>
              </a:rPr>
              <a:t>тотығу-тотықсыздану реакция </a:t>
            </a:r>
            <a:br>
              <a:rPr lang="ru-RU" altLang="ru-RU" sz="2400" b="1" dirty="0">
                <a:latin typeface="Times New Roman" panose="02020603050405020304" pitchFamily="18" charset="0"/>
                <a:cs typeface="Times New Roman" panose="02020603050405020304" pitchFamily="18" charset="0"/>
              </a:rPr>
            </a:br>
            <a:r>
              <a:rPr lang="kk-KZ" altLang="ru-RU" sz="2400" dirty="0">
                <a:latin typeface="Times New Roman" panose="02020603050405020304" pitchFamily="18" charset="0"/>
                <a:cs typeface="Times New Roman" panose="02020603050405020304" pitchFamily="18" charset="0"/>
              </a:rPr>
              <a:t>MnO</a:t>
            </a:r>
            <a:r>
              <a:rPr lang="kk-KZ" altLang="ru-RU" sz="2400" baseline="-25000" dirty="0">
                <a:latin typeface="Times New Roman" panose="02020603050405020304" pitchFamily="18" charset="0"/>
                <a:cs typeface="Times New Roman" panose="02020603050405020304" pitchFamily="18" charset="0"/>
              </a:rPr>
              <a:t>4</a:t>
            </a:r>
            <a:r>
              <a:rPr lang="kk-KZ" altLang="ru-RU" sz="2400" baseline="30000" dirty="0">
                <a:latin typeface="Times New Roman" panose="02020603050405020304" pitchFamily="18" charset="0"/>
                <a:cs typeface="Times New Roman" panose="02020603050405020304" pitchFamily="18" charset="0"/>
              </a:rPr>
              <a:t>-</a:t>
            </a:r>
            <a:r>
              <a:rPr lang="kk-KZ" altLang="ru-RU" sz="2400" dirty="0">
                <a:latin typeface="Times New Roman" panose="02020603050405020304" pitchFamily="18" charset="0"/>
                <a:cs typeface="Times New Roman" panose="02020603050405020304" pitchFamily="18" charset="0"/>
              </a:rPr>
              <a:t> + 8H</a:t>
            </a:r>
            <a:r>
              <a:rPr lang="kk-KZ" altLang="ru-RU" sz="2400" baseline="30000" dirty="0">
                <a:latin typeface="Times New Roman" panose="02020603050405020304" pitchFamily="18" charset="0"/>
                <a:cs typeface="Times New Roman" panose="02020603050405020304" pitchFamily="18" charset="0"/>
              </a:rPr>
              <a:t>+</a:t>
            </a:r>
            <a:r>
              <a:rPr lang="kk-KZ" altLang="ru-RU" sz="2400" dirty="0">
                <a:latin typeface="Times New Roman" panose="02020603050405020304" pitchFamily="18" charset="0"/>
                <a:cs typeface="Times New Roman" panose="02020603050405020304" pitchFamily="18" charset="0"/>
              </a:rPr>
              <a:t> +5e →Mn</a:t>
            </a:r>
            <a:r>
              <a:rPr lang="kk-KZ" altLang="ru-RU" sz="2400" baseline="30000" dirty="0">
                <a:latin typeface="Times New Roman" panose="02020603050405020304" pitchFamily="18" charset="0"/>
                <a:cs typeface="Times New Roman" panose="02020603050405020304" pitchFamily="18" charset="0"/>
              </a:rPr>
              <a:t>2+</a:t>
            </a:r>
            <a:r>
              <a:rPr lang="kk-KZ" altLang="ru-RU" sz="2400" dirty="0">
                <a:latin typeface="Times New Roman" panose="02020603050405020304" pitchFamily="18" charset="0"/>
                <a:cs typeface="Times New Roman" panose="02020603050405020304" pitchFamily="18" charset="0"/>
              </a:rPr>
              <a:t> + 4H</a:t>
            </a:r>
            <a:r>
              <a:rPr lang="kk-KZ" altLang="ru-RU" sz="2400" baseline="-25000" dirty="0">
                <a:latin typeface="Times New Roman" panose="02020603050405020304" pitchFamily="18" charset="0"/>
                <a:cs typeface="Times New Roman" panose="02020603050405020304" pitchFamily="18" charset="0"/>
              </a:rPr>
              <a:t>2</a:t>
            </a:r>
            <a:r>
              <a:rPr lang="kk-KZ" altLang="ru-RU" sz="2400" dirty="0">
                <a:latin typeface="Times New Roman" panose="02020603050405020304" pitchFamily="18" charset="0"/>
                <a:cs typeface="Times New Roman" panose="02020603050405020304" pitchFamily="18" charset="0"/>
              </a:rPr>
              <a:t>O, f</a:t>
            </a:r>
            <a:r>
              <a:rPr lang="kk-KZ" altLang="ru-RU" sz="2400" baseline="-25000" dirty="0">
                <a:latin typeface="Times New Roman" panose="02020603050405020304" pitchFamily="18" charset="0"/>
                <a:cs typeface="Times New Roman" panose="02020603050405020304" pitchFamily="18" charset="0"/>
              </a:rPr>
              <a:t>экв</a:t>
            </a:r>
            <a:r>
              <a:rPr lang="kk-KZ" altLang="ru-RU" sz="2400" dirty="0">
                <a:latin typeface="Times New Roman" panose="02020603050405020304" pitchFamily="18" charset="0"/>
                <a:cs typeface="Times New Roman" panose="02020603050405020304" pitchFamily="18" charset="0"/>
              </a:rPr>
              <a:t>(KMnO</a:t>
            </a:r>
            <a:r>
              <a:rPr lang="kk-KZ" altLang="ru-RU" sz="2400" baseline="-25000" dirty="0">
                <a:latin typeface="Times New Roman" panose="02020603050405020304" pitchFamily="18" charset="0"/>
                <a:cs typeface="Times New Roman" panose="02020603050405020304" pitchFamily="18" charset="0"/>
              </a:rPr>
              <a:t>4</a:t>
            </a:r>
            <a:r>
              <a:rPr lang="kk-KZ" altLang="ru-RU" sz="2400" dirty="0">
                <a:latin typeface="Times New Roman" panose="02020603050405020304" pitchFamily="18" charset="0"/>
                <a:cs typeface="Times New Roman" panose="02020603050405020304" pitchFamily="18" charset="0"/>
              </a:rPr>
              <a:t>) = 1/5</a:t>
            </a:r>
            <a:br>
              <a:rPr lang="ru-RU" altLang="ru-RU" sz="2400" dirty="0"/>
            </a:br>
            <a:br>
              <a:rPr lang="en-US" altLang="ru-RU" sz="2400" dirty="0">
                <a:latin typeface="Times New Roman" panose="02020603050405020304" pitchFamily="18" charset="0"/>
                <a:cs typeface="Times New Roman" panose="02020603050405020304" pitchFamily="18" charset="0"/>
              </a:rPr>
            </a:br>
            <a:r>
              <a:rPr lang="en-US" altLang="ru-RU" sz="2400" dirty="0">
                <a:latin typeface="Times New Roman" panose="02020603050405020304" pitchFamily="18" charset="0"/>
                <a:cs typeface="Times New Roman" panose="02020603050405020304" pitchFamily="18" charset="0"/>
              </a:rPr>
              <a:t> </a:t>
            </a:r>
            <a:br>
              <a:rPr lang="en-US" altLang="ru-RU" sz="2400" dirty="0">
                <a:latin typeface="Times New Roman" panose="02020603050405020304" pitchFamily="18" charset="0"/>
                <a:cs typeface="Times New Roman" panose="02020603050405020304" pitchFamily="18" charset="0"/>
              </a:rPr>
            </a:br>
            <a:br>
              <a:rPr lang="en-US" altLang="ru-RU" sz="2400" dirty="0">
                <a:latin typeface="Times New Roman" panose="02020603050405020304" pitchFamily="18" charset="0"/>
                <a:cs typeface="Times New Roman" panose="02020603050405020304" pitchFamily="18" charset="0"/>
              </a:rPr>
            </a:br>
            <a:br>
              <a:rPr lang="ru-RU" altLang="ru-RU" sz="2400" dirty="0"/>
            </a:br>
            <a:br>
              <a:rPr lang="ru-RU" altLang="ru-RU" sz="2400" dirty="0"/>
            </a:br>
            <a:endParaRPr lang="ru-RU" altLang="ru-RU" sz="2400" dirty="0"/>
          </a:p>
        </p:txBody>
      </p:sp>
      <p:sp>
        <p:nvSpPr>
          <p:cNvPr id="11268"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5667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normAutofit fontScale="90000"/>
          </a:bodyPr>
          <a:lstStyle/>
          <a:p>
            <a:pPr algn="l" eaLnBrk="1" hangingPunct="1"/>
            <a:br>
              <a:rPr lang="kk-KZ" altLang="ru-RU" sz="2800" dirty="0">
                <a:latin typeface="Times New Roman" panose="02020603050405020304" pitchFamily="18" charset="0"/>
                <a:cs typeface="Times New Roman" panose="02020603050405020304" pitchFamily="18" charset="0"/>
              </a:rPr>
            </a:br>
            <a:br>
              <a:rPr lang="kk-KZ" altLang="ru-RU" sz="2800" dirty="0">
                <a:latin typeface="Times New Roman" panose="02020603050405020304" pitchFamily="18" charset="0"/>
                <a:cs typeface="Times New Roman" panose="02020603050405020304" pitchFamily="18" charset="0"/>
              </a:rPr>
            </a:br>
            <a:br>
              <a:rPr lang="kk-KZ" altLang="ru-RU" sz="2800" dirty="0">
                <a:latin typeface="Times New Roman" panose="02020603050405020304" pitchFamily="18" charset="0"/>
                <a:cs typeface="Times New Roman" panose="02020603050405020304" pitchFamily="18" charset="0"/>
              </a:rPr>
            </a:br>
            <a:br>
              <a:rPr lang="kk-KZ" altLang="ru-RU" sz="2800" dirty="0">
                <a:latin typeface="Times New Roman" panose="02020603050405020304" pitchFamily="18" charset="0"/>
                <a:cs typeface="Times New Roman" panose="02020603050405020304" pitchFamily="18" charset="0"/>
              </a:rPr>
            </a:br>
            <a:br>
              <a:rPr lang="kk-KZ" altLang="ru-RU" sz="2800" dirty="0">
                <a:latin typeface="Times New Roman" panose="02020603050405020304" pitchFamily="18" charset="0"/>
                <a:cs typeface="Times New Roman" panose="02020603050405020304" pitchFamily="18" charset="0"/>
              </a:rPr>
            </a:br>
            <a:r>
              <a:rPr lang="kk-KZ" altLang="ru-RU" sz="3100" dirty="0">
                <a:latin typeface="Times New Roman" panose="02020603050405020304" pitchFamily="18" charset="0"/>
                <a:cs typeface="Times New Roman" panose="02020603050405020304" pitchFamily="18" charset="0"/>
              </a:rPr>
              <a:t>Титриметриялық анализдің есептеулері</a:t>
            </a:r>
            <a:br>
              <a:rPr lang="kk-KZ" altLang="ru-RU" sz="3100" dirty="0">
                <a:latin typeface="Times New Roman" panose="02020603050405020304" pitchFamily="18" charset="0"/>
                <a:cs typeface="Times New Roman" panose="02020603050405020304" pitchFamily="18" charset="0"/>
              </a:rPr>
            </a:br>
            <a:r>
              <a:rPr lang="kk-KZ" altLang="ru-RU" sz="3100" dirty="0">
                <a:latin typeface="Times New Roman" panose="02020603050405020304" pitchFamily="18" charset="0"/>
                <a:cs typeface="Times New Roman" panose="02020603050405020304" pitchFamily="18" charset="0"/>
              </a:rPr>
              <a:t>келесі заңдарға негізделеді:</a:t>
            </a:r>
            <a:br>
              <a:rPr lang="kk-KZ" altLang="ru-RU" sz="3100" dirty="0">
                <a:latin typeface="Times New Roman" panose="02020603050405020304" pitchFamily="18" charset="0"/>
                <a:cs typeface="Times New Roman" panose="02020603050405020304" pitchFamily="18" charset="0"/>
              </a:rPr>
            </a:br>
            <a:r>
              <a:rPr lang="kk-KZ" altLang="ru-RU" sz="3100" dirty="0">
                <a:latin typeface="Times New Roman" panose="02020603050405020304" pitchFamily="18" charset="0"/>
                <a:cs typeface="Times New Roman" panose="02020603050405020304" pitchFamily="18" charset="0"/>
              </a:rPr>
              <a:t>1. эквивалент заңы.</a:t>
            </a:r>
            <a:br>
              <a:rPr lang="kk-KZ" altLang="ru-RU" sz="3100" dirty="0">
                <a:latin typeface="Times New Roman" panose="02020603050405020304" pitchFamily="18" charset="0"/>
                <a:cs typeface="Times New Roman" panose="02020603050405020304" pitchFamily="18" charset="0"/>
              </a:rPr>
            </a:br>
            <a:r>
              <a:rPr lang="kk-KZ" altLang="ru-RU" sz="3100" dirty="0">
                <a:latin typeface="Times New Roman" panose="02020603050405020304" pitchFamily="18" charset="0"/>
                <a:cs typeface="Times New Roman" panose="02020603050405020304" pitchFamily="18" charset="0"/>
              </a:rPr>
              <a:t>2. заттың массасын сақталу заңы.</a:t>
            </a:r>
            <a:br>
              <a:rPr lang="kk-KZ" altLang="ru-RU" sz="3100" dirty="0">
                <a:latin typeface="Times New Roman" panose="02020603050405020304" pitchFamily="18" charset="0"/>
                <a:cs typeface="Times New Roman" panose="02020603050405020304" pitchFamily="18" charset="0"/>
              </a:rPr>
            </a:br>
            <a:r>
              <a:rPr lang="kk-KZ" altLang="ru-RU" sz="3100" dirty="0">
                <a:latin typeface="Times New Roman" panose="02020603050405020304" pitchFamily="18" charset="0"/>
                <a:cs typeface="Times New Roman" panose="02020603050405020304" pitchFamily="18" charset="0"/>
              </a:rPr>
              <a:t>3. заттың құрамын сақтау заңы.</a:t>
            </a:r>
            <a:br>
              <a:rPr lang="kk-KZ" altLang="ru-RU" sz="3100" dirty="0">
                <a:latin typeface="Times New Roman" panose="02020603050405020304" pitchFamily="18" charset="0"/>
                <a:cs typeface="Times New Roman" panose="02020603050405020304" pitchFamily="18" charset="0"/>
              </a:rPr>
            </a:br>
            <a:br>
              <a:rPr lang="kk-KZ" altLang="ru-RU" dirty="0"/>
            </a:br>
            <a:endParaRPr lang="ru-RU" altLang="ru-RU" dirty="0"/>
          </a:p>
        </p:txBody>
      </p:sp>
      <p:graphicFrame>
        <p:nvGraphicFramePr>
          <p:cNvPr id="12291" name="Object 2"/>
          <p:cNvGraphicFramePr>
            <a:graphicFrameLocks noChangeAspect="1"/>
          </p:cNvGraphicFramePr>
          <p:nvPr/>
        </p:nvGraphicFramePr>
        <p:xfrm>
          <a:off x="1271589" y="2428876"/>
          <a:ext cx="4426478" cy="1524877"/>
        </p:xfrm>
        <a:graphic>
          <a:graphicData uri="http://schemas.openxmlformats.org/presentationml/2006/ole">
            <mc:AlternateContent xmlns:mc="http://schemas.openxmlformats.org/markup-compatibility/2006">
              <mc:Choice xmlns:v="urn:schemas-microsoft-com:vml" Requires="v">
                <p:oleObj spid="_x0000_s1026" name="Формула" r:id="rId3" imgW="1129810" imgH="393529" progId="Equation.3">
                  <p:embed/>
                </p:oleObj>
              </mc:Choice>
              <mc:Fallback>
                <p:oleObj name="Формула" r:id="rId3" imgW="1129810" imgH="393529" progId="Equation.3">
                  <p:embed/>
                  <p:pic>
                    <p:nvPicPr>
                      <p:cNvPr id="1229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1589" y="2428876"/>
                        <a:ext cx="4426478" cy="1524877"/>
                      </a:xfrm>
                      <a:prstGeom prst="rect">
                        <a:avLst/>
                      </a:prstGeom>
                      <a:noFill/>
                      <a:ln>
                        <a:noFill/>
                      </a:ln>
                    </p:spPr>
                  </p:pic>
                </p:oleObj>
              </mc:Fallback>
            </mc:AlternateContent>
          </a:graphicData>
        </a:graphic>
      </p:graphicFrame>
      <p:graphicFrame>
        <p:nvGraphicFramePr>
          <p:cNvPr id="12292" name="Object 3"/>
          <p:cNvGraphicFramePr>
            <a:graphicFrameLocks noChangeAspect="1"/>
          </p:cNvGraphicFramePr>
          <p:nvPr/>
        </p:nvGraphicFramePr>
        <p:xfrm>
          <a:off x="1857375" y="4495800"/>
          <a:ext cx="4375390" cy="1409700"/>
        </p:xfrm>
        <a:graphic>
          <a:graphicData uri="http://schemas.openxmlformats.org/presentationml/2006/ole">
            <mc:AlternateContent xmlns:mc="http://schemas.openxmlformats.org/markup-compatibility/2006">
              <mc:Choice xmlns:v="urn:schemas-microsoft-com:vml" Requires="v">
                <p:oleObj spid="_x0000_s1027" name="Формула" r:id="rId5" imgW="1205977" imgH="393529" progId="Equation.3">
                  <p:embed/>
                </p:oleObj>
              </mc:Choice>
              <mc:Fallback>
                <p:oleObj name="Формула" r:id="rId5" imgW="1205977" imgH="393529" progId="Equation.3">
                  <p:embed/>
                  <p:pic>
                    <p:nvPicPr>
                      <p:cNvPr id="12292"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7375" y="4495800"/>
                        <a:ext cx="4375390" cy="1409700"/>
                      </a:xfrm>
                      <a:prstGeom prst="rect">
                        <a:avLst/>
                      </a:prstGeom>
                      <a:noFill/>
                      <a:ln>
                        <a:noFill/>
                      </a:ln>
                    </p:spPr>
                  </p:pic>
                </p:oleObj>
              </mc:Fallback>
            </mc:AlternateContent>
          </a:graphicData>
        </a:graphic>
      </p:graphicFrame>
      <p:graphicFrame>
        <p:nvGraphicFramePr>
          <p:cNvPr id="12293" name="Object 4"/>
          <p:cNvGraphicFramePr>
            <a:graphicFrameLocks noChangeAspect="1"/>
          </p:cNvGraphicFramePr>
          <p:nvPr/>
        </p:nvGraphicFramePr>
        <p:xfrm>
          <a:off x="6996114" y="2001399"/>
          <a:ext cx="3224211" cy="1524877"/>
        </p:xfrm>
        <a:graphic>
          <a:graphicData uri="http://schemas.openxmlformats.org/presentationml/2006/ole">
            <mc:AlternateContent xmlns:mc="http://schemas.openxmlformats.org/markup-compatibility/2006">
              <mc:Choice xmlns:v="urn:schemas-microsoft-com:vml" Requires="v">
                <p:oleObj spid="_x0000_s1028" name="Формула" r:id="rId7" imgW="901309" imgH="431613" progId="Equation.3">
                  <p:embed/>
                </p:oleObj>
              </mc:Choice>
              <mc:Fallback>
                <p:oleObj name="Формула" r:id="rId7" imgW="901309" imgH="431613" progId="Equation.3">
                  <p:embed/>
                  <p:pic>
                    <p:nvPicPr>
                      <p:cNvPr id="12293"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96114" y="2001399"/>
                        <a:ext cx="3224211" cy="1524877"/>
                      </a:xfrm>
                      <a:prstGeom prst="rect">
                        <a:avLst/>
                      </a:prstGeom>
                      <a:noFill/>
                      <a:ln>
                        <a:noFill/>
                      </a:ln>
                    </p:spPr>
                  </p:pic>
                </p:oleObj>
              </mc:Fallback>
            </mc:AlternateContent>
          </a:graphicData>
        </a:graphic>
      </p:graphicFrame>
      <p:graphicFrame>
        <p:nvGraphicFramePr>
          <p:cNvPr id="12294" name="Object 5"/>
          <p:cNvGraphicFramePr>
            <a:graphicFrameLocks noChangeAspect="1"/>
          </p:cNvGraphicFramePr>
          <p:nvPr/>
        </p:nvGraphicFramePr>
        <p:xfrm>
          <a:off x="6580189" y="4324349"/>
          <a:ext cx="4756567" cy="1304925"/>
        </p:xfrm>
        <a:graphic>
          <a:graphicData uri="http://schemas.openxmlformats.org/presentationml/2006/ole">
            <mc:AlternateContent xmlns:mc="http://schemas.openxmlformats.org/markup-compatibility/2006">
              <mc:Choice xmlns:v="urn:schemas-microsoft-com:vml" Requires="v">
                <p:oleObj spid="_x0000_s1029" name="Формула" r:id="rId9" imgW="1562100" imgH="431800" progId="Equation.3">
                  <p:embed/>
                </p:oleObj>
              </mc:Choice>
              <mc:Fallback>
                <p:oleObj name="Формула" r:id="rId9" imgW="1562100" imgH="431800" progId="Equation.3">
                  <p:embed/>
                  <p:pic>
                    <p:nvPicPr>
                      <p:cNvPr id="12294"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80189" y="4324349"/>
                        <a:ext cx="4756567" cy="1304925"/>
                      </a:xfrm>
                      <a:prstGeom prst="rect">
                        <a:avLst/>
                      </a:prstGeom>
                      <a:noFill/>
                      <a:ln>
                        <a:noFill/>
                      </a:ln>
                    </p:spPr>
                  </p:pic>
                </p:oleObj>
              </mc:Fallback>
            </mc:AlternateContent>
          </a:graphicData>
        </a:graphic>
      </p:graphicFrame>
      <p:sp>
        <p:nvSpPr>
          <p:cNvPr id="7" name="Text Box 100"/>
          <p:cNvSpPr txBox="1">
            <a:spLocks noChangeArrowheads="1"/>
          </p:cNvSpPr>
          <p:nvPr/>
        </p:nvSpPr>
        <p:spPr bwMode="auto">
          <a:xfrm>
            <a:off x="11505127" y="316706"/>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1800" dirty="0"/>
              <a:t>16</a:t>
            </a:r>
          </a:p>
        </p:txBody>
      </p:sp>
    </p:spTree>
    <p:extLst>
      <p:ext uri="{BB962C8B-B14F-4D97-AF65-F5344CB8AC3E}">
        <p14:creationId xmlns:p14="http://schemas.microsoft.com/office/powerpoint/2010/main" val="3268694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p:txBody>
          <a:bodyPr/>
          <a:lstStyle/>
          <a:p>
            <a:pPr algn="ctr" eaLnBrk="1" hangingPunct="1"/>
            <a:r>
              <a:rPr lang="kk-KZ" altLang="ru-RU" sz="2400" dirty="0"/>
              <a:t>Анализ нәтижелерін өрнектеу</a:t>
            </a:r>
            <a:br>
              <a:rPr lang="kk-KZ" altLang="ru-RU" sz="2400" dirty="0"/>
            </a:br>
            <a:endParaRPr lang="ru-RU" altLang="ru-RU" sz="2400" dirty="0"/>
          </a:p>
        </p:txBody>
      </p:sp>
      <p:graphicFrame>
        <p:nvGraphicFramePr>
          <p:cNvPr id="4" name="Group 158"/>
          <p:cNvGraphicFramePr>
            <a:graphicFrameLocks/>
          </p:cNvGraphicFramePr>
          <p:nvPr/>
        </p:nvGraphicFramePr>
        <p:xfrm>
          <a:off x="1249251" y="1214438"/>
          <a:ext cx="9440214" cy="4667252"/>
        </p:xfrm>
        <a:graphic>
          <a:graphicData uri="http://schemas.openxmlformats.org/drawingml/2006/table">
            <a:tbl>
              <a:tblPr/>
              <a:tblGrid>
                <a:gridCol w="3145416">
                  <a:extLst>
                    <a:ext uri="{9D8B030D-6E8A-4147-A177-3AD203B41FA5}">
                      <a16:colId xmlns:a16="http://schemas.microsoft.com/office/drawing/2014/main" val="20000"/>
                    </a:ext>
                  </a:extLst>
                </a:gridCol>
                <a:gridCol w="3149382">
                  <a:extLst>
                    <a:ext uri="{9D8B030D-6E8A-4147-A177-3AD203B41FA5}">
                      <a16:colId xmlns:a16="http://schemas.microsoft.com/office/drawing/2014/main" val="20001"/>
                    </a:ext>
                  </a:extLst>
                </a:gridCol>
                <a:gridCol w="3145416">
                  <a:extLst>
                    <a:ext uri="{9D8B030D-6E8A-4147-A177-3AD203B41FA5}">
                      <a16:colId xmlns:a16="http://schemas.microsoft.com/office/drawing/2014/main" val="20002"/>
                    </a:ext>
                  </a:extLst>
                </a:gridCol>
              </a:tblGrid>
              <a:tr h="5190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rgbClr val="000000"/>
                          </a:solidFill>
                          <a:effectLst/>
                          <a:latin typeface="Times New Roman" pitchFamily="18" charset="0"/>
                          <a:cs typeface="Times New Roman" pitchFamily="18" charset="0"/>
                        </a:rPr>
                        <a:t>Өлшеудің нәтижесі</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rgbClr val="000000"/>
                          </a:solidFill>
                          <a:effectLst/>
                          <a:latin typeface="Times New Roman" pitchFamily="18" charset="0"/>
                          <a:cs typeface="Times New Roman" pitchFamily="18" charset="0"/>
                        </a:rPr>
                        <a:t>дұрыс</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rgbClr val="000000"/>
                          </a:solidFill>
                          <a:effectLst/>
                          <a:latin typeface="Times New Roman" pitchFamily="18" charset="0"/>
                          <a:cs typeface="Times New Roman" pitchFamily="18" charset="0"/>
                        </a:rPr>
                        <a:t>Дұрыс емес</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0"/>
                  </a:ext>
                </a:extLst>
              </a:tr>
              <a:tr h="9143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a:ln>
                            <a:noFill/>
                          </a:ln>
                          <a:solidFill>
                            <a:schemeClr val="tx1"/>
                          </a:solidFill>
                          <a:effectLst/>
                          <a:latin typeface="Times New Roman" pitchFamily="18" charset="0"/>
                          <a:cs typeface="Times New Roman" pitchFamily="18" charset="0"/>
                        </a:rPr>
                        <a:t>Аналитикалық таразыда өлшенген заттың массасы</a:t>
                      </a:r>
                      <a:endParaRPr kumimoji="0" lang="ru-RU" sz="1800" b="0" i="0" u="none" strike="noStrike" cap="none" normalizeH="0" baseline="0" dirty="0">
                        <a:ln>
                          <a:noFill/>
                        </a:ln>
                        <a:solidFill>
                          <a:schemeClr val="tx1"/>
                        </a:solidFill>
                        <a:effectLst/>
                        <a:latin typeface="Times New Roman" pitchFamily="18" charset="0"/>
                        <a:cs typeface="Times New Roman" pitchFamily="18"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7,2430 г</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000000"/>
                          </a:solidFill>
                          <a:effectLst/>
                          <a:latin typeface="Times New Roman" pitchFamily="18" charset="0"/>
                          <a:cs typeface="Times New Roman" pitchFamily="18" charset="0"/>
                        </a:rPr>
                        <a:t>7,243 г</a:t>
                      </a:r>
                      <a:endParaRPr kumimoji="0" lang="ru-RU" sz="1800" b="0" i="0" u="none" strike="noStrike" cap="none" normalizeH="0" baseline="0">
                        <a:ln>
                          <a:noFill/>
                        </a:ln>
                        <a:solidFill>
                          <a:schemeClr val="tx1"/>
                        </a:solidFill>
                        <a:effectLst/>
                        <a:latin typeface="Times New Roman" pitchFamily="18" charset="0"/>
                        <a:cs typeface="Times New Roman" pitchFamily="18"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1"/>
                  </a:ext>
                </a:extLst>
              </a:tr>
              <a:tr h="12079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0,1 мл </a:t>
                      </a:r>
                      <a:r>
                        <a:rPr kumimoji="0" lang="ru-RU" sz="1800" b="0" i="0" u="none" strike="noStrike" cap="none" normalizeH="0" baseline="0" dirty="0" err="1">
                          <a:ln>
                            <a:noFill/>
                          </a:ln>
                          <a:solidFill>
                            <a:srgbClr val="000000"/>
                          </a:solidFill>
                          <a:effectLst/>
                          <a:latin typeface="Times New Roman" pitchFamily="18" charset="0"/>
                          <a:cs typeface="Times New Roman" pitchFamily="18" charset="0"/>
                        </a:rPr>
                        <a:t>градуирленген</a:t>
                      </a: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 бюретка </a:t>
                      </a:r>
                      <a:r>
                        <a:rPr kumimoji="0" lang="ru-RU" sz="1800" b="0" i="0" u="none" strike="noStrike" cap="none" normalizeH="0" baseline="0" dirty="0" err="1">
                          <a:ln>
                            <a:noFill/>
                          </a:ln>
                          <a:solidFill>
                            <a:srgbClr val="000000"/>
                          </a:solidFill>
                          <a:effectLst/>
                          <a:latin typeface="Times New Roman" pitchFamily="18" charset="0"/>
                          <a:cs typeface="Times New Roman" pitchFamily="18" charset="0"/>
                        </a:rPr>
                        <a:t>бойынша</a:t>
                      </a: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 </a:t>
                      </a:r>
                      <a:r>
                        <a:rPr kumimoji="0" lang="ru-RU" sz="1800" b="0" i="0" u="none" strike="noStrike" cap="none" normalizeH="0" baseline="0" dirty="0" err="1">
                          <a:ln>
                            <a:noFill/>
                          </a:ln>
                          <a:solidFill>
                            <a:srgbClr val="000000"/>
                          </a:solidFill>
                          <a:effectLst/>
                          <a:latin typeface="Times New Roman" pitchFamily="18" charset="0"/>
                          <a:cs typeface="Times New Roman" pitchFamily="18" charset="0"/>
                        </a:rPr>
                        <a:t>титранттың өлшенген көлемі</a:t>
                      </a: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 </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11,26 мл</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000000"/>
                          </a:solidFill>
                          <a:effectLst/>
                          <a:latin typeface="Times New Roman" pitchFamily="18" charset="0"/>
                          <a:cs typeface="Times New Roman" pitchFamily="18" charset="0"/>
                        </a:rPr>
                        <a:t>11,2 мл</a:t>
                      </a:r>
                      <a:endParaRPr kumimoji="0" lang="ru-RU" sz="18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a:ln>
                            <a:noFill/>
                          </a:ln>
                          <a:solidFill>
                            <a:srgbClr val="000000"/>
                          </a:solidFill>
                          <a:effectLst/>
                          <a:latin typeface="Times New Roman" pitchFamily="18" charset="0"/>
                          <a:cs typeface="Times New Roman" pitchFamily="18" charset="0"/>
                        </a:rPr>
                        <a:t>11,265 мл</a:t>
                      </a:r>
                      <a:endParaRPr kumimoji="0" lang="ru-RU" sz="1800" b="0" i="0" u="none" strike="noStrike" cap="none" normalizeH="0" baseline="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2"/>
                  </a:ext>
                </a:extLst>
              </a:tr>
              <a:tr h="5206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rgbClr val="000000"/>
                          </a:solidFill>
                          <a:effectLst/>
                          <a:latin typeface="Times New Roman" pitchFamily="18" charset="0"/>
                          <a:cs typeface="Times New Roman" pitchFamily="18" charset="0"/>
                        </a:rPr>
                        <a:t>Анализдің нәтижесі</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51,45%</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51,453%</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3"/>
                  </a:ext>
                </a:extLst>
              </a:tr>
              <a:tr h="64006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rgbClr val="000000"/>
                          </a:solidFill>
                          <a:effectLst/>
                          <a:latin typeface="Times New Roman" pitchFamily="18" charset="0"/>
                          <a:cs typeface="Times New Roman" pitchFamily="18" charset="0"/>
                        </a:rPr>
                        <a:t>Ерітіндінің концентрациясы</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0,1070 моль/л</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0,107 моль/л</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4"/>
                  </a:ext>
                </a:extLst>
              </a:tr>
              <a:tr h="865112">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000000"/>
                          </a:solidFill>
                          <a:effectLst/>
                          <a:latin typeface="Times New Roman" pitchFamily="18" charset="0"/>
                          <a:cs typeface="Times New Roman" pitchFamily="18" charset="0"/>
                        </a:rPr>
                        <a:t>Титр</a:t>
                      </a:r>
                      <a:endParaRPr kumimoji="0" lang="ru-RU" sz="1800" b="0" i="0" u="none" strike="noStrike" cap="none" normalizeH="0" baseline="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000000"/>
                          </a:solidFill>
                          <a:effectLst/>
                          <a:latin typeface="Times New Roman" pitchFamily="18" charset="0"/>
                          <a:cs typeface="Times New Roman" pitchFamily="18" charset="0"/>
                        </a:rPr>
                        <a:t>0,003901 г/мл</a:t>
                      </a:r>
                      <a:endParaRPr kumimoji="0" lang="ru-RU" sz="1800" b="0" i="0" u="none" strike="noStrike" cap="none" normalizeH="0" baseline="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0,00390122 г/мл</a:t>
                      </a:r>
                      <a:endParaRPr kumimoji="0" lang="ru-RU" sz="1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a:ln>
                            <a:noFill/>
                          </a:ln>
                          <a:solidFill>
                            <a:srgbClr val="000000"/>
                          </a:solidFill>
                          <a:effectLst/>
                          <a:latin typeface="Times New Roman" pitchFamily="18" charset="0"/>
                          <a:cs typeface="Times New Roman" pitchFamily="18" charset="0"/>
                        </a:rPr>
                        <a:t>0,00390 г/мл</a:t>
                      </a:r>
                      <a:endParaRPr kumimoji="0" lang="ru-RU" sz="1800" b="0" i="0" u="none" strike="noStrike" cap="none" normalizeH="0" baseline="0" dirty="0">
                        <a:ln>
                          <a:noFill/>
                        </a:ln>
                        <a:solidFill>
                          <a:schemeClr val="tx1"/>
                        </a:solidFill>
                        <a:effectLst/>
                        <a:latin typeface="Arial" pitchFamily="34" charset="0"/>
                      </a:endParaRPr>
                    </a:p>
                  </a:txBody>
                  <a:tcPr marT="45716" marB="45716"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5"/>
                  </a:ext>
                </a:extLst>
              </a:tr>
            </a:tbl>
          </a:graphicData>
        </a:graphic>
      </p:graphicFrame>
      <p:sp>
        <p:nvSpPr>
          <p:cNvPr id="5" name="Text Box 100"/>
          <p:cNvSpPr txBox="1">
            <a:spLocks noChangeArrowheads="1"/>
          </p:cNvSpPr>
          <p:nvPr/>
        </p:nvSpPr>
        <p:spPr bwMode="auto">
          <a:xfrm>
            <a:off x="11505127" y="316706"/>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1800" dirty="0"/>
              <a:t>17</a:t>
            </a:r>
          </a:p>
        </p:txBody>
      </p:sp>
    </p:spTree>
    <p:extLst>
      <p:ext uri="{BB962C8B-B14F-4D97-AF65-F5344CB8AC3E}">
        <p14:creationId xmlns:p14="http://schemas.microsoft.com/office/powerpoint/2010/main" val="2082801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03"/>
          <p:cNvSpPr txBox="1">
            <a:spLocks noChangeArrowheads="1"/>
          </p:cNvSpPr>
          <p:nvPr/>
        </p:nvSpPr>
        <p:spPr bwMode="auto">
          <a:xfrm>
            <a:off x="11466490" y="247472"/>
            <a:ext cx="539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19</a:t>
            </a:r>
          </a:p>
        </p:txBody>
      </p:sp>
      <p:sp>
        <p:nvSpPr>
          <p:cNvPr id="15363"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коллоидтық химия және сирек элементтер технологиясы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15364" name="Заголовок 6"/>
          <p:cNvSpPr>
            <a:spLocks noGrp="1"/>
          </p:cNvSpPr>
          <p:nvPr>
            <p:ph type="title"/>
          </p:nvPr>
        </p:nvSpPr>
        <p:spPr>
          <a:xfrm>
            <a:off x="2095500" y="2286000"/>
            <a:ext cx="8229600" cy="1143000"/>
          </a:xfrm>
        </p:spPr>
        <p:txBody>
          <a:bodyPr>
            <a:normAutofit fontScale="90000"/>
          </a:bodyPr>
          <a:lstStyle/>
          <a:p>
            <a:pPr eaLnBrk="1" hangingPunct="1"/>
            <a:r>
              <a:rPr lang="ru-RU" altLang="ru-RU" b="1">
                <a:solidFill>
                  <a:srgbClr val="000099"/>
                </a:solidFill>
                <a:latin typeface="Times New Roman" panose="02020603050405020304" pitchFamily="18" charset="0"/>
                <a:cs typeface="Times New Roman" panose="02020603050405020304" pitchFamily="18" charset="0"/>
              </a:rPr>
              <a:t>Қышқылды – негіздік титрлеу</a:t>
            </a:r>
            <a:br>
              <a:rPr lang="ru-RU" altLang="ru-RU" b="1">
                <a:solidFill>
                  <a:srgbClr val="000099"/>
                </a:solidFill>
              </a:rPr>
            </a:br>
            <a:endParaRPr lang="ru-RU" altLang="ru-RU"/>
          </a:p>
        </p:txBody>
      </p:sp>
    </p:spTree>
    <p:extLst>
      <p:ext uri="{BB962C8B-B14F-4D97-AF65-F5344CB8AC3E}">
        <p14:creationId xmlns:p14="http://schemas.microsoft.com/office/powerpoint/2010/main" val="3813963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1505127" y="188913"/>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1800" dirty="0"/>
              <a:t>20</a:t>
            </a:r>
          </a:p>
        </p:txBody>
      </p:sp>
      <p:sp>
        <p:nvSpPr>
          <p:cNvPr id="16387"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коллоидтық химия және сирек элементтер технологиясы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16388" name="Text Box 8"/>
          <p:cNvSpPr txBox="1">
            <a:spLocks noChangeArrowheads="1"/>
          </p:cNvSpPr>
          <p:nvPr/>
        </p:nvSpPr>
        <p:spPr bwMode="auto">
          <a:xfrm>
            <a:off x="1847850" y="188913"/>
            <a:ext cx="85677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kk-KZ" altLang="ru-RU" sz="2800" dirty="0">
                <a:latin typeface="Times New Roman" panose="02020603050405020304" pitchFamily="18" charset="0"/>
              </a:rPr>
              <a:t>Әдістің негізі</a:t>
            </a:r>
            <a:endParaRPr lang="ru-RU" altLang="ru-RU" sz="2800" dirty="0">
              <a:latin typeface="Times New Roman" panose="02020603050405020304" pitchFamily="18" charset="0"/>
            </a:endParaRPr>
          </a:p>
        </p:txBody>
      </p:sp>
      <p:sp>
        <p:nvSpPr>
          <p:cNvPr id="8" name="Rectangle 4"/>
          <p:cNvSpPr txBox="1">
            <a:spLocks noRot="1" noChangeArrowheads="1"/>
          </p:cNvSpPr>
          <p:nvPr/>
        </p:nvSpPr>
        <p:spPr bwMode="auto">
          <a:xfrm>
            <a:off x="927279" y="765176"/>
            <a:ext cx="10174310" cy="2016125"/>
          </a:xfrm>
          <a:prstGeom prst="rect">
            <a:avLst/>
          </a:prstGeom>
          <a:noFill/>
          <a:ln w="9525">
            <a:noFill/>
            <a:miter lim="800000"/>
            <a:headEnd/>
            <a:tailEnd/>
          </a:ln>
          <a:effectLst/>
        </p:spPr>
        <p:txBody>
          <a:bodyPr/>
          <a:lstStyle/>
          <a:p>
            <a:pPr marL="342900" indent="-342900">
              <a:spcBef>
                <a:spcPct val="20000"/>
              </a:spcBef>
              <a:defRPr/>
            </a:pPr>
            <a:r>
              <a:rPr lang="ru-RU" sz="1200" kern="0" dirty="0"/>
              <a:t>	</a:t>
            </a:r>
            <a:r>
              <a:rPr lang="ru-RU" sz="2000" kern="0" dirty="0" err="1">
                <a:latin typeface="Times New Roman" panose="02020603050405020304" pitchFamily="18" charset="0"/>
                <a:cs typeface="Times New Roman" panose="02020603050405020304" pitchFamily="18" charset="0"/>
              </a:rPr>
              <a:t>Қышқылды </a:t>
            </a:r>
            <a:r>
              <a:rPr lang="ru-RU" sz="2000" kern="0" dirty="0">
                <a:latin typeface="Times New Roman" panose="02020603050405020304" pitchFamily="18" charset="0"/>
                <a:cs typeface="Times New Roman" panose="02020603050405020304" pitchFamily="18" charset="0"/>
              </a:rPr>
              <a:t>– </a:t>
            </a:r>
            <a:r>
              <a:rPr lang="ru-RU" sz="2000" kern="0" dirty="0" err="1">
                <a:latin typeface="Times New Roman" panose="02020603050405020304" pitchFamily="18" charset="0"/>
                <a:cs typeface="Times New Roman" panose="02020603050405020304" pitchFamily="18" charset="0"/>
              </a:rPr>
              <a:t>негіздік</a:t>
            </a:r>
            <a:r>
              <a:rPr lang="ru-RU" sz="2000" kern="0" dirty="0">
                <a:latin typeface="Times New Roman" panose="02020603050405020304" pitchFamily="18" charset="0"/>
                <a:cs typeface="Times New Roman" panose="02020603050405020304" pitchFamily="18" charset="0"/>
              </a:rPr>
              <a:t> </a:t>
            </a:r>
            <a:r>
              <a:rPr lang="ru-RU" sz="2000" kern="0" dirty="0" err="1">
                <a:latin typeface="Times New Roman" panose="02020603050405020304" pitchFamily="18" charset="0"/>
                <a:cs typeface="Times New Roman" panose="02020603050405020304" pitchFamily="18" charset="0"/>
              </a:rPr>
              <a:t>титрлеу</a:t>
            </a:r>
            <a:r>
              <a:rPr lang="ru-RU" sz="2000" kern="0" dirty="0">
                <a:latin typeface="Times New Roman" panose="02020603050405020304" pitchFamily="18" charset="0"/>
                <a:cs typeface="Times New Roman" panose="02020603050405020304" pitchFamily="18" charset="0"/>
              </a:rPr>
              <a:t> </a:t>
            </a:r>
            <a:r>
              <a:rPr lang="ru-RU" sz="2000" kern="0" dirty="0" err="1">
                <a:latin typeface="Times New Roman" panose="02020603050405020304" pitchFamily="18" charset="0"/>
                <a:cs typeface="Times New Roman" panose="02020603050405020304" pitchFamily="18" charset="0"/>
              </a:rPr>
              <a:t>протондардың алмасу</a:t>
            </a:r>
            <a:r>
              <a:rPr lang="ru-RU" sz="2000" kern="0" dirty="0">
                <a:latin typeface="Times New Roman" panose="02020603050405020304" pitchFamily="18" charset="0"/>
                <a:cs typeface="Times New Roman" panose="02020603050405020304" pitchFamily="18" charset="0"/>
              </a:rPr>
              <a:t> </a:t>
            </a:r>
            <a:r>
              <a:rPr lang="ru-RU" sz="2000" kern="0" dirty="0" err="1">
                <a:latin typeface="Times New Roman" panose="02020603050405020304" pitchFamily="18" charset="0"/>
                <a:cs typeface="Times New Roman" panose="02020603050405020304" pitchFamily="18" charset="0"/>
              </a:rPr>
              <a:t>реакциясының өтуіне негізделген</a:t>
            </a:r>
            <a:r>
              <a:rPr lang="ru-RU" sz="2000" kern="0" dirty="0">
                <a:latin typeface="Times New Roman" panose="02020603050405020304" pitchFamily="18" charset="0"/>
                <a:cs typeface="Times New Roman" panose="02020603050405020304" pitchFamily="18" charset="0"/>
              </a:rPr>
              <a:t> – </a:t>
            </a:r>
            <a:r>
              <a:rPr lang="ru-RU" sz="2000" kern="0" dirty="0" err="1">
                <a:latin typeface="Times New Roman" panose="02020603050405020304" pitchFamily="18" charset="0"/>
                <a:cs typeface="Times New Roman" panose="02020603050405020304" pitchFamily="18" charset="0"/>
              </a:rPr>
              <a:t>қышқыл </a:t>
            </a:r>
            <a:r>
              <a:rPr lang="ru-RU" sz="2000" kern="0" dirty="0">
                <a:latin typeface="Times New Roman" panose="02020603050405020304" pitchFamily="18" charset="0"/>
                <a:cs typeface="Times New Roman" panose="02020603050405020304" pitchFamily="18" charset="0"/>
              </a:rPr>
              <a:t>НА мен  </a:t>
            </a:r>
            <a:r>
              <a:rPr lang="ru-RU" sz="2000" kern="0" dirty="0" err="1">
                <a:latin typeface="Times New Roman" panose="02020603050405020304" pitchFamily="18" charset="0"/>
                <a:cs typeface="Times New Roman" panose="02020603050405020304" pitchFamily="18" charset="0"/>
              </a:rPr>
              <a:t>негіздің </a:t>
            </a:r>
            <a:r>
              <a:rPr lang="ru-RU" sz="2000" kern="0" dirty="0">
                <a:latin typeface="Times New Roman" panose="02020603050405020304" pitchFamily="18" charset="0"/>
                <a:cs typeface="Times New Roman" panose="02020603050405020304" pitchFamily="18" charset="0"/>
              </a:rPr>
              <a:t>МОН </a:t>
            </a:r>
            <a:r>
              <a:rPr lang="ru-RU" sz="2000" kern="0" dirty="0" err="1">
                <a:latin typeface="Times New Roman" panose="02020603050405020304" pitchFamily="18" charset="0"/>
                <a:cs typeface="Times New Roman" panose="02020603050405020304" pitchFamily="18" charset="0"/>
              </a:rPr>
              <a:t>арасындағы әрекеттесу</a:t>
            </a:r>
            <a:r>
              <a:rPr lang="ru-RU" sz="2000" kern="0" dirty="0">
                <a:latin typeface="Times New Roman" panose="02020603050405020304" pitchFamily="18" charset="0"/>
                <a:cs typeface="Times New Roman" panose="02020603050405020304" pitchFamily="18" charset="0"/>
              </a:rPr>
              <a:t> </a:t>
            </a:r>
          </a:p>
          <a:p>
            <a:pPr marL="342900" indent="-342900" algn="ctr">
              <a:spcBef>
                <a:spcPct val="20000"/>
              </a:spcBef>
              <a:defRPr/>
            </a:pPr>
            <a:r>
              <a:rPr lang="ru-RU" sz="2000" kern="0" dirty="0">
                <a:latin typeface="Times New Roman" panose="02020603050405020304" pitchFamily="18" charset="0"/>
                <a:cs typeface="Times New Roman" panose="02020603050405020304" pitchFamily="18" charset="0"/>
              </a:rPr>
              <a:t>НА + МОН = МА + Н</a:t>
            </a:r>
            <a:r>
              <a:rPr lang="ru-RU" sz="2000" kern="0" baseline="-25000" dirty="0">
                <a:latin typeface="Times New Roman" panose="02020603050405020304" pitchFamily="18" charset="0"/>
                <a:cs typeface="Times New Roman" panose="02020603050405020304" pitchFamily="18" charset="0"/>
              </a:rPr>
              <a:t>2</a:t>
            </a:r>
            <a:r>
              <a:rPr lang="ru-RU" sz="2000" kern="0" dirty="0">
                <a:latin typeface="Times New Roman" panose="02020603050405020304" pitchFamily="18" charset="0"/>
                <a:cs typeface="Times New Roman" panose="02020603050405020304" pitchFamily="18" charset="0"/>
              </a:rPr>
              <a:t>О</a:t>
            </a:r>
          </a:p>
          <a:p>
            <a:pPr marL="342900" indent="-342900" algn="ctr">
              <a:spcBef>
                <a:spcPct val="20000"/>
              </a:spcBef>
              <a:defRPr/>
            </a:pPr>
            <a:r>
              <a:rPr lang="ru-RU" sz="2000" kern="0" dirty="0">
                <a:latin typeface="Times New Roman" panose="02020603050405020304" pitchFamily="18" charset="0"/>
                <a:cs typeface="Times New Roman" panose="02020603050405020304" pitchFamily="18" charset="0"/>
              </a:rPr>
              <a:t>Н</a:t>
            </a:r>
            <a:r>
              <a:rPr lang="ru-RU" sz="2000" kern="0" baseline="-25000" dirty="0">
                <a:latin typeface="Times New Roman" panose="02020603050405020304" pitchFamily="18" charset="0"/>
                <a:cs typeface="Times New Roman" panose="02020603050405020304" pitchFamily="18" charset="0"/>
              </a:rPr>
              <a:t>3</a:t>
            </a:r>
            <a:r>
              <a:rPr lang="ru-RU" sz="2000" kern="0" dirty="0">
                <a:latin typeface="Times New Roman" panose="02020603050405020304" pitchFamily="18" charset="0"/>
                <a:cs typeface="Times New Roman" panose="02020603050405020304" pitchFamily="18" charset="0"/>
              </a:rPr>
              <a:t>О</a:t>
            </a:r>
            <a:r>
              <a:rPr lang="ru-RU" sz="2000" kern="0" baseline="30000" dirty="0">
                <a:latin typeface="Times New Roman" panose="02020603050405020304" pitchFamily="18" charset="0"/>
                <a:cs typeface="Times New Roman" panose="02020603050405020304" pitchFamily="18" charset="0"/>
              </a:rPr>
              <a:t>+</a:t>
            </a:r>
            <a:r>
              <a:rPr lang="ru-RU" sz="2000" kern="0" dirty="0">
                <a:latin typeface="Times New Roman" panose="02020603050405020304" pitchFamily="18" charset="0"/>
                <a:cs typeface="Times New Roman" panose="02020603050405020304" pitchFamily="18" charset="0"/>
              </a:rPr>
              <a:t> + ОН</a:t>
            </a:r>
            <a:r>
              <a:rPr lang="en-US" sz="2000" kern="0" baseline="30000" dirty="0">
                <a:latin typeface="Times New Roman" panose="02020603050405020304" pitchFamily="18" charset="0"/>
                <a:cs typeface="Times New Roman" panose="02020603050405020304" pitchFamily="18" charset="0"/>
              </a:rPr>
              <a:t>-</a:t>
            </a:r>
            <a:r>
              <a:rPr lang="ru-RU" sz="2000" kern="0" dirty="0">
                <a:latin typeface="Times New Roman" panose="02020603050405020304" pitchFamily="18" charset="0"/>
                <a:cs typeface="Times New Roman" panose="02020603050405020304" pitchFamily="18" charset="0"/>
              </a:rPr>
              <a:t> = 2Н</a:t>
            </a:r>
            <a:r>
              <a:rPr lang="ru-RU" sz="2000" kern="0" baseline="-25000" dirty="0">
                <a:latin typeface="Times New Roman" panose="02020603050405020304" pitchFamily="18" charset="0"/>
                <a:cs typeface="Times New Roman" panose="02020603050405020304" pitchFamily="18" charset="0"/>
              </a:rPr>
              <a:t>2</a:t>
            </a:r>
            <a:r>
              <a:rPr lang="ru-RU" sz="2000" kern="0" dirty="0">
                <a:latin typeface="Times New Roman" panose="02020603050405020304" pitchFamily="18" charset="0"/>
                <a:cs typeface="Times New Roman" panose="02020603050405020304" pitchFamily="18" charset="0"/>
              </a:rPr>
              <a:t>О.</a:t>
            </a:r>
          </a:p>
          <a:p>
            <a:pPr marL="342900" indent="-342900" algn="ctr">
              <a:lnSpc>
                <a:spcPct val="80000"/>
              </a:lnSpc>
              <a:spcBef>
                <a:spcPct val="20000"/>
              </a:spcBef>
              <a:defRPr/>
            </a:pPr>
            <a:endParaRPr lang="ru-RU" sz="2000" kern="0" dirty="0">
              <a:solidFill>
                <a:srgbClr val="000099"/>
              </a:solidFill>
            </a:endParaRPr>
          </a:p>
          <a:p>
            <a:pPr marL="342900" indent="-342900">
              <a:lnSpc>
                <a:spcPct val="80000"/>
              </a:lnSpc>
              <a:spcBef>
                <a:spcPct val="20000"/>
              </a:spcBef>
              <a:defRPr/>
            </a:pPr>
            <a:endParaRPr lang="ru-RU" sz="1400" kern="0" dirty="0">
              <a:solidFill>
                <a:srgbClr val="000099"/>
              </a:solidFill>
            </a:endParaRPr>
          </a:p>
        </p:txBody>
      </p:sp>
      <p:graphicFrame>
        <p:nvGraphicFramePr>
          <p:cNvPr id="9" name="Group 98"/>
          <p:cNvGraphicFramePr>
            <a:graphicFrameLocks noGrp="1"/>
          </p:cNvGraphicFramePr>
          <p:nvPr>
            <p:ph sz="half" idx="4294967295"/>
          </p:nvPr>
        </p:nvGraphicFramePr>
        <p:xfrm>
          <a:off x="352426" y="2544762"/>
          <a:ext cx="6515099" cy="3063875"/>
        </p:xfrm>
        <a:graphic>
          <a:graphicData uri="http://schemas.openxmlformats.org/drawingml/2006/table">
            <a:tbl>
              <a:tblPr/>
              <a:tblGrid>
                <a:gridCol w="2166778">
                  <a:extLst>
                    <a:ext uri="{9D8B030D-6E8A-4147-A177-3AD203B41FA5}">
                      <a16:colId xmlns:a16="http://schemas.microsoft.com/office/drawing/2014/main" val="20000"/>
                    </a:ext>
                  </a:extLst>
                </a:gridCol>
                <a:gridCol w="1973458">
                  <a:extLst>
                    <a:ext uri="{9D8B030D-6E8A-4147-A177-3AD203B41FA5}">
                      <a16:colId xmlns:a16="http://schemas.microsoft.com/office/drawing/2014/main" val="20001"/>
                    </a:ext>
                  </a:extLst>
                </a:gridCol>
                <a:gridCol w="2374863">
                  <a:extLst>
                    <a:ext uri="{9D8B030D-6E8A-4147-A177-3AD203B41FA5}">
                      <a16:colId xmlns:a16="http://schemas.microsoft.com/office/drawing/2014/main" val="20002"/>
                    </a:ext>
                  </a:extLst>
                </a:gridCol>
              </a:tblGrid>
              <a:tr h="36579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chemeClr val="tx1"/>
                          </a:solidFill>
                          <a:effectLst/>
                          <a:latin typeface="Times New Roman" pitchFamily="18" charset="0"/>
                          <a:cs typeface="Times New Roman" pitchFamily="18" charset="0"/>
                        </a:rPr>
                        <a:t>Титранттар</a:t>
                      </a:r>
                      <a:endParaRPr kumimoji="0" lang="ru-RU" sz="1800" b="0" i="0" u="none" strike="noStrike" cap="none" normalizeH="0" baseline="0" dirty="0">
                        <a:ln>
                          <a:noFill/>
                        </a:ln>
                        <a:solidFill>
                          <a:schemeClr val="tx1"/>
                        </a:solidFill>
                        <a:effectLst/>
                        <a:latin typeface="Arial" charset="0"/>
                      </a:endParaRP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chemeClr val="tx1"/>
                          </a:solidFill>
                          <a:effectLst/>
                          <a:latin typeface="Times New Roman" pitchFamily="18" charset="0"/>
                          <a:cs typeface="Times New Roman" pitchFamily="18" charset="0"/>
                        </a:rPr>
                        <a:t>Мысалдар</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 </a:t>
                      </a:r>
                      <a:endParaRPr kumimoji="0" lang="ru-RU" sz="1800" b="0" i="0" u="none" strike="noStrike" cap="none" normalizeH="0" baseline="0" dirty="0">
                        <a:ln>
                          <a:noFill/>
                        </a:ln>
                        <a:solidFill>
                          <a:schemeClr val="tx1"/>
                        </a:solidFill>
                        <a:effectLst/>
                        <a:latin typeface="Arial" charset="0"/>
                      </a:endParaRP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chemeClr val="tx1"/>
                          </a:solidFill>
                          <a:effectLst/>
                          <a:latin typeface="Times New Roman" pitchFamily="18" charset="0"/>
                          <a:cs typeface="Times New Roman" pitchFamily="18" charset="0"/>
                        </a:rPr>
                        <a:t>стандарттар</a:t>
                      </a:r>
                      <a:endParaRPr kumimoji="0" lang="ru-RU" sz="1800" b="0" i="0" u="none" strike="noStrike" cap="none" normalizeH="0" baseline="0" dirty="0">
                        <a:ln>
                          <a:noFill/>
                        </a:ln>
                        <a:solidFill>
                          <a:schemeClr val="tx1"/>
                        </a:solidFill>
                        <a:effectLst/>
                        <a:latin typeface="Arial" charset="0"/>
                      </a:endParaRP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0"/>
                  </a:ext>
                </a:extLst>
              </a:tr>
              <a:tr h="96053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chemeClr val="tx1"/>
                          </a:solidFill>
                          <a:effectLst/>
                          <a:latin typeface="Times New Roman" pitchFamily="18" charset="0"/>
                          <a:cs typeface="Times New Roman" pitchFamily="18" charset="0"/>
                        </a:rPr>
                        <a:t>Қышқылдар </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(ацидиметрия)</a:t>
                      </a: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cs typeface="Times New Roman" pitchFamily="18" charset="0"/>
                        </a:rPr>
                        <a:t>HCl</a:t>
                      </a:r>
                      <a:endParaRPr kumimoji="0" lang="ru-RU"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H</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rPr>
                        <a:t>2</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SO</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rPr>
                        <a:t>4</a:t>
                      </a:r>
                      <a:endParaRPr kumimoji="0" lang="ru-RU"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HClO</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dirty="0">
                        <a:ln>
                          <a:noFill/>
                        </a:ln>
                        <a:solidFill>
                          <a:schemeClr val="tx1"/>
                        </a:solidFill>
                        <a:effectLst/>
                        <a:latin typeface="Arial" charset="0"/>
                      </a:endParaRP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Na</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rPr>
                        <a:t>2</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CO</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rPr>
                        <a:t>3</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1800" b="0" i="0" u="none" strike="noStrike" cap="none" normalizeH="0" baseline="0" dirty="0" err="1">
                          <a:ln>
                            <a:noFill/>
                          </a:ln>
                          <a:solidFill>
                            <a:schemeClr val="tx1"/>
                          </a:solidFill>
                          <a:effectLst/>
                          <a:latin typeface="Times New Roman" pitchFamily="18" charset="0"/>
                          <a:cs typeface="Times New Roman" pitchFamily="18" charset="0"/>
                        </a:rPr>
                        <a:t>HgO</a:t>
                      </a:r>
                      <a:endParaRPr kumimoji="0" lang="ru-RU"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Na</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rPr>
                        <a:t>2</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B</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rPr>
                        <a:t>4</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O</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rPr>
                        <a:t>7</a:t>
                      </a:r>
                      <a:r>
                        <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a:t>
                      </a:r>
                      <a:r>
                        <a:rPr kumimoji="0" lang="en-US" sz="1800" b="0" i="0" u="none" strike="noStrike" cap="none" normalizeH="0" baseline="0" dirty="0">
                          <a:ln>
                            <a:noFill/>
                          </a:ln>
                          <a:solidFill>
                            <a:schemeClr val="tx1"/>
                          </a:solidFill>
                          <a:effectLst/>
                          <a:latin typeface="Times New Roman" pitchFamily="18" charset="0"/>
                          <a:cs typeface="Times New Roman" pitchFamily="18" charset="0"/>
                        </a:rPr>
                        <a:t>10H</a:t>
                      </a:r>
                      <a:r>
                        <a:rPr kumimoji="0" lang="en-US"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2</a:t>
                      </a:r>
                      <a:r>
                        <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O</a:t>
                      </a: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1"/>
                  </a:ext>
                </a:extLst>
              </a:tr>
              <a:tr h="173754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err="1">
                          <a:ln>
                            <a:noFill/>
                          </a:ln>
                          <a:solidFill>
                            <a:schemeClr val="tx1"/>
                          </a:solidFill>
                          <a:effectLst/>
                          <a:latin typeface="Times New Roman" pitchFamily="18" charset="0"/>
                          <a:cs typeface="Times New Roman" pitchFamily="18" charset="0"/>
                        </a:rPr>
                        <a:t>Негіздер</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  (алкалиметрия)</a:t>
                      </a: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ea typeface="Times New Roman" pitchFamily="18" charset="0"/>
                          <a:cs typeface="Arial" charset="0"/>
                        </a:rPr>
                        <a:t>NaOH</a:t>
                      </a:r>
                      <a:endParaRPr kumimoji="0" lang="ru-RU" sz="1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a:ln>
                            <a:noFill/>
                          </a:ln>
                          <a:solidFill>
                            <a:schemeClr val="tx1"/>
                          </a:solidFill>
                          <a:effectLst/>
                          <a:latin typeface="Times New Roman" pitchFamily="18" charset="0"/>
                          <a:ea typeface="Times New Roman" pitchFamily="18" charset="0"/>
                          <a:cs typeface="Arial" charset="0"/>
                        </a:rPr>
                        <a:t>КОН</a:t>
                      </a:r>
                      <a:endParaRPr kumimoji="0" lang="ru-RU" sz="1800" b="0" i="0" u="none" strike="noStrike" cap="none" normalizeH="0" baseline="0" dirty="0">
                        <a:ln>
                          <a:noFill/>
                        </a:ln>
                        <a:solidFill>
                          <a:schemeClr val="tx1"/>
                        </a:solidFill>
                        <a:effectLst/>
                        <a:latin typeface="Arial" charset="0"/>
                        <a:ea typeface="Times New Roman" pitchFamily="18" charset="0"/>
                        <a:cs typeface="Arial" charset="0"/>
                      </a:endParaRP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a:ln>
                            <a:noFill/>
                          </a:ln>
                          <a:solidFill>
                            <a:schemeClr val="tx1"/>
                          </a:solidFill>
                          <a:effectLst/>
                          <a:latin typeface="Times New Roman" pitchFamily="18" charset="0"/>
                          <a:cs typeface="Times New Roman" pitchFamily="18" charset="0"/>
                        </a:rPr>
                        <a:t>С</a:t>
                      </a:r>
                      <a:r>
                        <a:rPr kumimoji="0" lang="ru-RU" sz="1800" b="0" i="0" u="none" strike="noStrike" cap="none" normalizeH="0" baseline="-30000" dirty="0">
                          <a:ln>
                            <a:noFill/>
                          </a:ln>
                          <a:solidFill>
                            <a:schemeClr val="tx1"/>
                          </a:solidFill>
                          <a:effectLst/>
                          <a:latin typeface="Times New Roman" pitchFamily="18" charset="0"/>
                          <a:ea typeface="Times New Roman" pitchFamily="18" charset="0"/>
                          <a:cs typeface="Arial" charset="0"/>
                        </a:rPr>
                        <a:t>6</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Н</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rPr>
                        <a:t>4</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(СООН)СООК,</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a:ln>
                            <a:noFill/>
                          </a:ln>
                          <a:solidFill>
                            <a:schemeClr val="tx1"/>
                          </a:solidFill>
                          <a:effectLst/>
                          <a:latin typeface="Times New Roman" pitchFamily="18" charset="0"/>
                          <a:cs typeface="Times New Roman" pitchFamily="18" charset="0"/>
                        </a:rPr>
                        <a:t>Н</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rPr>
                        <a:t>2</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С</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rPr>
                        <a:t>2</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О</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rPr>
                        <a:t>4</a:t>
                      </a: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a:t>
                      </a:r>
                      <a:r>
                        <a:rPr kumimoji="0" lang="ru-RU" sz="1800" b="0" i="0" u="none" strike="noStrike" cap="none" normalizeH="0" baseline="0" dirty="0">
                          <a:ln>
                            <a:noFill/>
                          </a:ln>
                          <a:solidFill>
                            <a:schemeClr val="tx1"/>
                          </a:solidFill>
                          <a:effectLst/>
                          <a:latin typeface="Times New Roman" pitchFamily="18" charset="0"/>
                          <a:cs typeface="Times New Roman" pitchFamily="18" charset="0"/>
                        </a:rPr>
                        <a:t>2</a:t>
                      </a: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Н</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2</a:t>
                      </a: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О,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Na</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2</a:t>
                      </a:r>
                      <a:r>
                        <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C</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2</a:t>
                      </a:r>
                      <a:r>
                        <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O</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4</a:t>
                      </a:r>
                      <a:r>
                        <a:rPr kumimoji="0" lang="ru-RU" sz="1800" b="0" i="0" u="none" strike="noStrike" cap="none" normalizeH="0" baseline="0" dirty="0">
                          <a:ln>
                            <a:noFill/>
                          </a:ln>
                          <a:solidFill>
                            <a:schemeClr val="tx1"/>
                          </a:solidFill>
                          <a:effectLst/>
                          <a:latin typeface="Times New Roman" pitchFamily="18" charset="0"/>
                          <a:cs typeface="Arial" charset="0"/>
                          <a:sym typeface="Symbol" pitchFamily="18" charset="2"/>
                        </a:rPr>
                        <a:t>,</a:t>
                      </a:r>
                      <a:endPar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С</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6</a:t>
                      </a: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Н</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5</a:t>
                      </a: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СООН, </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NH</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2</a:t>
                      </a: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a:t>
                      </a:r>
                      <a:r>
                        <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SO</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3</a:t>
                      </a:r>
                      <a:r>
                        <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H</a:t>
                      </a:r>
                      <a:r>
                        <a:rPr kumimoji="0" lang="ru-RU" sz="1800" b="0" i="0" u="none" strike="noStrike" cap="none" normalizeH="0" baseline="0" dirty="0">
                          <a:ln>
                            <a:noFill/>
                          </a:ln>
                          <a:solidFill>
                            <a:schemeClr val="tx1"/>
                          </a:solidFill>
                          <a:effectLst/>
                          <a:latin typeface="Times New Roman" pitchFamily="18" charset="0"/>
                          <a:cs typeface="Arial" charset="0"/>
                          <a:sym typeface="Symbol" pitchFamily="18" charset="2"/>
                        </a:rPr>
                        <a:t>,</a:t>
                      </a:r>
                      <a:endPar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НООССН</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2</a:t>
                      </a: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СН</a:t>
                      </a:r>
                      <a:r>
                        <a:rPr kumimoji="0" lang="ru-RU" sz="1800" b="0"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2</a:t>
                      </a:r>
                      <a:r>
                        <a:rPr kumimoji="0" lang="ru-RU"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rPr>
                        <a:t>СООН</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sym typeface="Symbol" pitchFamily="18" charset="2"/>
                      </a:endParaRPr>
                    </a:p>
                  </a:txBody>
                  <a:tcPr marT="45725" marB="45725"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2"/>
                  </a:ext>
                </a:extLst>
              </a:tr>
            </a:tbl>
          </a:graphicData>
        </a:graphic>
      </p:graphicFrame>
      <p:pic>
        <p:nvPicPr>
          <p:cNvPr id="7" name="Рисунок 6">
            <a:extLst>
              <a:ext uri="{FF2B5EF4-FFF2-40B4-BE49-F238E27FC236}">
                <a16:creationId xmlns:a16="http://schemas.microsoft.com/office/drawing/2014/main" id="{866718DE-3A6D-4076-A005-E3E2221776C8}"/>
              </a:ext>
            </a:extLst>
          </p:cNvPr>
          <p:cNvPicPr>
            <a:picLocks noChangeAspect="1"/>
          </p:cNvPicPr>
          <p:nvPr/>
        </p:nvPicPr>
        <p:blipFill>
          <a:blip r:embed="rId2"/>
          <a:stretch>
            <a:fillRect/>
          </a:stretch>
        </p:blipFill>
        <p:spPr>
          <a:xfrm>
            <a:off x="7230587" y="2544762"/>
            <a:ext cx="4873308" cy="2457130"/>
          </a:xfrm>
          <a:prstGeom prst="rect">
            <a:avLst/>
          </a:prstGeom>
        </p:spPr>
      </p:pic>
    </p:spTree>
    <p:extLst>
      <p:ext uri="{BB962C8B-B14F-4D97-AF65-F5344CB8AC3E}">
        <p14:creationId xmlns:p14="http://schemas.microsoft.com/office/powerpoint/2010/main" val="1218454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BB9EFF7A-23A6-47E7-8D95-24CA7813CAC0}"/>
              </a:ext>
            </a:extLst>
          </p:cNvPr>
          <p:cNvPicPr>
            <a:picLocks noChangeAspect="1"/>
          </p:cNvPicPr>
          <p:nvPr/>
        </p:nvPicPr>
        <p:blipFill>
          <a:blip r:embed="rId2"/>
          <a:stretch>
            <a:fillRect/>
          </a:stretch>
        </p:blipFill>
        <p:spPr>
          <a:xfrm>
            <a:off x="3499842" y="190499"/>
            <a:ext cx="5192316" cy="466725"/>
          </a:xfrm>
          <a:prstGeom prst="rect">
            <a:avLst/>
          </a:prstGeom>
        </p:spPr>
      </p:pic>
      <p:pic>
        <p:nvPicPr>
          <p:cNvPr id="6" name="Рисунок 5">
            <a:extLst>
              <a:ext uri="{FF2B5EF4-FFF2-40B4-BE49-F238E27FC236}">
                <a16:creationId xmlns:a16="http://schemas.microsoft.com/office/drawing/2014/main" id="{604E80CD-B003-402A-AC5E-BC6788569BD3}"/>
              </a:ext>
            </a:extLst>
          </p:cNvPr>
          <p:cNvPicPr>
            <a:picLocks noChangeAspect="1"/>
          </p:cNvPicPr>
          <p:nvPr/>
        </p:nvPicPr>
        <p:blipFill>
          <a:blip r:embed="rId3"/>
          <a:stretch>
            <a:fillRect/>
          </a:stretch>
        </p:blipFill>
        <p:spPr>
          <a:xfrm>
            <a:off x="0" y="857249"/>
            <a:ext cx="5752201" cy="2571751"/>
          </a:xfrm>
          <a:prstGeom prst="rect">
            <a:avLst/>
          </a:prstGeom>
        </p:spPr>
      </p:pic>
      <p:pic>
        <p:nvPicPr>
          <p:cNvPr id="7" name="Рисунок 6">
            <a:extLst>
              <a:ext uri="{FF2B5EF4-FFF2-40B4-BE49-F238E27FC236}">
                <a16:creationId xmlns:a16="http://schemas.microsoft.com/office/drawing/2014/main" id="{DA73E821-AEDA-4E78-96F8-07E0E8D823DF}"/>
              </a:ext>
            </a:extLst>
          </p:cNvPr>
          <p:cNvPicPr>
            <a:picLocks noChangeAspect="1"/>
          </p:cNvPicPr>
          <p:nvPr/>
        </p:nvPicPr>
        <p:blipFill>
          <a:blip r:embed="rId4"/>
          <a:stretch>
            <a:fillRect/>
          </a:stretch>
        </p:blipFill>
        <p:spPr>
          <a:xfrm>
            <a:off x="5119793" y="2205037"/>
            <a:ext cx="7072207" cy="4224338"/>
          </a:xfrm>
          <a:prstGeom prst="rect">
            <a:avLst/>
          </a:prstGeom>
        </p:spPr>
      </p:pic>
    </p:spTree>
    <p:extLst>
      <p:ext uri="{BB962C8B-B14F-4D97-AF65-F5344CB8AC3E}">
        <p14:creationId xmlns:p14="http://schemas.microsoft.com/office/powerpoint/2010/main" val="2500440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A10E8E-1A09-4290-A6FC-91A3B82982CE}"/>
              </a:ext>
            </a:extLst>
          </p:cNvPr>
          <p:cNvSpPr txBox="1"/>
          <p:nvPr/>
        </p:nvSpPr>
        <p:spPr>
          <a:xfrm>
            <a:off x="37326" y="26705"/>
            <a:ext cx="12154674" cy="523220"/>
          </a:xfrm>
          <a:prstGeom prst="rect">
            <a:avLst/>
          </a:prstGeom>
          <a:noFill/>
        </p:spPr>
        <p:txBody>
          <a:bodyPr wrap="none" rtlCol="0">
            <a:spAutoFit/>
          </a:bodyPr>
          <a:lstStyle/>
          <a:p>
            <a:r>
              <a:rPr lang="ru-RU" sz="2800" b="1" dirty="0" err="1">
                <a:latin typeface="Times New Roman" panose="02020603050405020304" pitchFamily="18" charset="0"/>
                <a:cs typeface="Times New Roman" panose="02020603050405020304" pitchFamily="18" charset="0"/>
              </a:rPr>
              <a:t>Титрлеудің</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соңғы</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нүктесін</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анықтау</a:t>
            </a:r>
            <a:r>
              <a:rPr lang="ru-RU" sz="2800" b="1" dirty="0">
                <a:latin typeface="Times New Roman" panose="02020603050405020304" pitchFamily="18" charset="0"/>
                <a:cs typeface="Times New Roman" panose="02020603050405020304" pitchFamily="18" charset="0"/>
              </a:rPr>
              <a:t> . </a:t>
            </a:r>
            <a:r>
              <a:rPr lang="ru-RU" sz="2800" b="1" dirty="0" err="1">
                <a:latin typeface="Times New Roman" panose="02020603050405020304" pitchFamily="18" charset="0"/>
                <a:cs typeface="Times New Roman" panose="02020603050405020304" pitchFamily="18" charset="0"/>
              </a:rPr>
              <a:t>Қышқылды</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негіздік</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индикаторлар</a:t>
            </a:r>
            <a:endParaRPr lang="ru-KZ" sz="2800" b="1" dirty="0">
              <a:latin typeface="Times New Roman" panose="02020603050405020304" pitchFamily="18" charset="0"/>
              <a:cs typeface="Times New Roman" panose="02020603050405020304" pitchFamily="18" charset="0"/>
            </a:endParaRPr>
          </a:p>
        </p:txBody>
      </p:sp>
      <p:sp>
        <p:nvSpPr>
          <p:cNvPr id="6" name="Text Box 5">
            <a:extLst>
              <a:ext uri="{FF2B5EF4-FFF2-40B4-BE49-F238E27FC236}">
                <a16:creationId xmlns:a16="http://schemas.microsoft.com/office/drawing/2014/main" id="{F7A35CA7-F172-4CE5-BC52-1A651C5FAEA5}"/>
              </a:ext>
            </a:extLst>
          </p:cNvPr>
          <p:cNvSpPr txBox="1">
            <a:spLocks noChangeArrowheads="1"/>
          </p:cNvSpPr>
          <p:nvPr/>
        </p:nvSpPr>
        <p:spPr bwMode="auto">
          <a:xfrm>
            <a:off x="173037" y="514716"/>
            <a:ext cx="114379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ru-RU" altLang="ru-KZ" sz="2400" b="0" i="1" dirty="0">
                <a:solidFill>
                  <a:srgbClr val="FF0000"/>
                </a:solidFill>
                <a:latin typeface="Times New Roman" panose="02020603050405020304" pitchFamily="18" charset="0"/>
                <a:cs typeface="Times New Roman" panose="02020603050405020304" pitchFamily="18" charset="0"/>
              </a:rPr>
              <a:t>Индикатор</a:t>
            </a:r>
            <a:r>
              <a:rPr lang="ru-RU" altLang="ru-KZ" sz="2400" b="0" i="1" dirty="0">
                <a:latin typeface="Times New Roman" panose="02020603050405020304" pitchFamily="18" charset="0"/>
                <a:cs typeface="Times New Roman" panose="02020603050405020304" pitchFamily="18" charset="0"/>
              </a:rPr>
              <a:t> </a:t>
            </a:r>
            <a:r>
              <a:rPr lang="ru-RU" altLang="ru-KZ" sz="2400" b="0" dirty="0">
                <a:solidFill>
                  <a:srgbClr val="000099"/>
                </a:solidFill>
                <a:latin typeface="Times New Roman" panose="02020603050405020304" pitchFamily="18" charset="0"/>
                <a:cs typeface="Times New Roman" panose="02020603050405020304" pitchFamily="18" charset="0"/>
              </a:rPr>
              <a:t>— </a:t>
            </a:r>
            <a:r>
              <a:rPr lang="ru-RU" altLang="ru-KZ" sz="2400" i="1" dirty="0" err="1">
                <a:solidFill>
                  <a:srgbClr val="000099"/>
                </a:solidFill>
                <a:latin typeface="Times New Roman" panose="02020603050405020304" pitchFamily="18" charset="0"/>
                <a:cs typeface="Times New Roman" panose="02020603050405020304" pitchFamily="18" charset="0"/>
              </a:rPr>
              <a:t>бұл</a:t>
            </a:r>
            <a:r>
              <a:rPr lang="ru-RU" altLang="ru-KZ" sz="2400" i="1" dirty="0">
                <a:solidFill>
                  <a:srgbClr val="000099"/>
                </a:solidFill>
                <a:latin typeface="Times New Roman" panose="02020603050405020304" pitchFamily="18" charset="0"/>
                <a:cs typeface="Times New Roman" panose="02020603050405020304" pitchFamily="18" charset="0"/>
              </a:rPr>
              <a:t> эквивалент </a:t>
            </a:r>
            <a:r>
              <a:rPr lang="ru-RU" altLang="ru-KZ" sz="2400" i="1" dirty="0" err="1">
                <a:solidFill>
                  <a:srgbClr val="000099"/>
                </a:solidFill>
                <a:latin typeface="Times New Roman" panose="02020603050405020304" pitchFamily="18" charset="0"/>
                <a:cs typeface="Times New Roman" panose="02020603050405020304" pitchFamily="18" charset="0"/>
              </a:rPr>
              <a:t>нүктесінде</a:t>
            </a:r>
            <a:r>
              <a:rPr lang="ru-RU" altLang="ru-KZ" sz="2400" i="1" dirty="0">
                <a:solidFill>
                  <a:srgbClr val="000099"/>
                </a:solidFill>
                <a:latin typeface="Times New Roman" panose="02020603050405020304" pitchFamily="18" charset="0"/>
                <a:cs typeface="Times New Roman" panose="02020603050405020304" pitchFamily="18" charset="0"/>
              </a:rPr>
              <a:t> </a:t>
            </a:r>
            <a:r>
              <a:rPr lang="ru-RU" altLang="ru-KZ" sz="2400" i="1" dirty="0" err="1">
                <a:solidFill>
                  <a:srgbClr val="000099"/>
                </a:solidFill>
                <a:latin typeface="Times New Roman" panose="02020603050405020304" pitchFamily="18" charset="0"/>
                <a:cs typeface="Times New Roman" panose="02020603050405020304" pitchFamily="18" charset="0"/>
              </a:rPr>
              <a:t>немесе</a:t>
            </a:r>
            <a:r>
              <a:rPr lang="ru-RU" altLang="ru-KZ" sz="2400" i="1" dirty="0">
                <a:solidFill>
                  <a:srgbClr val="000099"/>
                </a:solidFill>
                <a:latin typeface="Times New Roman" panose="02020603050405020304" pitchFamily="18" charset="0"/>
                <a:cs typeface="Times New Roman" panose="02020603050405020304" pitchFamily="18" charset="0"/>
              </a:rPr>
              <a:t> </a:t>
            </a:r>
            <a:r>
              <a:rPr lang="ru-RU" altLang="ru-KZ" sz="2400" i="1" dirty="0" err="1">
                <a:solidFill>
                  <a:srgbClr val="000099"/>
                </a:solidFill>
                <a:latin typeface="Times New Roman" panose="02020603050405020304" pitchFamily="18" charset="0"/>
                <a:cs typeface="Times New Roman" panose="02020603050405020304" pitchFamily="18" charset="0"/>
              </a:rPr>
              <a:t>оның</a:t>
            </a:r>
            <a:r>
              <a:rPr lang="ru-RU" altLang="ru-KZ" sz="2400" i="1" dirty="0">
                <a:solidFill>
                  <a:srgbClr val="000099"/>
                </a:solidFill>
                <a:latin typeface="Times New Roman" panose="02020603050405020304" pitchFamily="18" charset="0"/>
                <a:cs typeface="Times New Roman" panose="02020603050405020304" pitchFamily="18" charset="0"/>
              </a:rPr>
              <a:t> </a:t>
            </a:r>
            <a:r>
              <a:rPr lang="ru-RU" altLang="ru-KZ" sz="2400" i="1" dirty="0" err="1">
                <a:solidFill>
                  <a:srgbClr val="000099"/>
                </a:solidFill>
                <a:latin typeface="Times New Roman" panose="02020603050405020304" pitchFamily="18" charset="0"/>
                <a:cs typeface="Times New Roman" panose="02020603050405020304" pitchFamily="18" charset="0"/>
              </a:rPr>
              <a:t>жанында</a:t>
            </a:r>
            <a:r>
              <a:rPr lang="ru-RU" altLang="ru-KZ" sz="2400" i="1" dirty="0">
                <a:solidFill>
                  <a:srgbClr val="000099"/>
                </a:solidFill>
                <a:latin typeface="Times New Roman" panose="02020603050405020304" pitchFamily="18" charset="0"/>
                <a:cs typeface="Times New Roman" panose="02020603050405020304" pitchFamily="18" charset="0"/>
              </a:rPr>
              <a:t> </a:t>
            </a:r>
            <a:r>
              <a:rPr lang="ru-RU" altLang="ru-KZ" sz="2400" i="1" dirty="0" err="1">
                <a:solidFill>
                  <a:srgbClr val="000099"/>
                </a:solidFill>
                <a:latin typeface="Times New Roman" panose="02020603050405020304" pitchFamily="18" charset="0"/>
                <a:cs typeface="Times New Roman" panose="02020603050405020304" pitchFamily="18" charset="0"/>
              </a:rPr>
              <a:t>көрінетін</a:t>
            </a:r>
            <a:r>
              <a:rPr lang="ru-RU" altLang="ru-KZ" sz="2400" i="1" dirty="0">
                <a:solidFill>
                  <a:srgbClr val="000099"/>
                </a:solidFill>
                <a:latin typeface="Times New Roman" panose="02020603050405020304" pitchFamily="18" charset="0"/>
                <a:cs typeface="Times New Roman" panose="02020603050405020304" pitchFamily="18" charset="0"/>
              </a:rPr>
              <a:t> </a:t>
            </a:r>
            <a:r>
              <a:rPr lang="ru-RU" altLang="ru-KZ" sz="2400" i="1" dirty="0" err="1">
                <a:solidFill>
                  <a:srgbClr val="000099"/>
                </a:solidFill>
                <a:latin typeface="Times New Roman" panose="02020603050405020304" pitchFamily="18" charset="0"/>
                <a:cs typeface="Times New Roman" panose="02020603050405020304" pitchFamily="18" charset="0"/>
              </a:rPr>
              <a:t>өзгерісті</a:t>
            </a:r>
            <a:r>
              <a:rPr lang="ru-RU" altLang="ru-KZ" sz="2400" i="1" dirty="0">
                <a:solidFill>
                  <a:srgbClr val="000099"/>
                </a:solidFill>
                <a:latin typeface="Times New Roman" panose="02020603050405020304" pitchFamily="18" charset="0"/>
                <a:cs typeface="Times New Roman" panose="02020603050405020304" pitchFamily="18" charset="0"/>
              </a:rPr>
              <a:t> </a:t>
            </a:r>
            <a:r>
              <a:rPr lang="ru-RU" altLang="ru-KZ" sz="2400" i="1" dirty="0" err="1">
                <a:solidFill>
                  <a:srgbClr val="000099"/>
                </a:solidFill>
                <a:latin typeface="Times New Roman" panose="02020603050405020304" pitchFamily="18" charset="0"/>
                <a:cs typeface="Times New Roman" panose="02020603050405020304" pitchFamily="18" charset="0"/>
              </a:rPr>
              <a:t>көрсететін</a:t>
            </a:r>
            <a:r>
              <a:rPr lang="ru-RU" altLang="ru-KZ" sz="2400" i="1" dirty="0">
                <a:solidFill>
                  <a:srgbClr val="000099"/>
                </a:solidFill>
                <a:latin typeface="Times New Roman" panose="02020603050405020304" pitchFamily="18" charset="0"/>
                <a:cs typeface="Times New Roman" panose="02020603050405020304" pitchFamily="18" charset="0"/>
              </a:rPr>
              <a:t> </a:t>
            </a:r>
            <a:r>
              <a:rPr lang="ru-RU" altLang="ru-KZ" sz="2400" i="1" dirty="0" err="1">
                <a:solidFill>
                  <a:srgbClr val="000099"/>
                </a:solidFill>
                <a:latin typeface="Times New Roman" panose="02020603050405020304" pitchFamily="18" charset="0"/>
                <a:cs typeface="Times New Roman" panose="02020603050405020304" pitchFamily="18" charset="0"/>
              </a:rPr>
              <a:t>зат</a:t>
            </a:r>
            <a:r>
              <a:rPr lang="ru-RU" altLang="ru-KZ" sz="2400" i="1" dirty="0">
                <a:solidFill>
                  <a:srgbClr val="000099"/>
                </a:solidFill>
                <a:latin typeface="Times New Roman" panose="02020603050405020304" pitchFamily="18" charset="0"/>
                <a:cs typeface="Times New Roman" panose="02020603050405020304" pitchFamily="18" charset="0"/>
              </a:rPr>
              <a:t>.</a:t>
            </a:r>
            <a:endParaRPr lang="ru-RU" altLang="ru-KZ" sz="2400" b="0" dirty="0">
              <a:solidFill>
                <a:srgbClr val="000099"/>
              </a:solidFill>
              <a:latin typeface="Times New Roman" panose="02020603050405020304" pitchFamily="18" charset="0"/>
              <a:cs typeface="Times New Roman" panose="02020603050405020304" pitchFamily="18" charset="0"/>
            </a:endParaRPr>
          </a:p>
        </p:txBody>
      </p:sp>
      <p:sp>
        <p:nvSpPr>
          <p:cNvPr id="7" name="Text Box 6">
            <a:extLst>
              <a:ext uri="{FF2B5EF4-FFF2-40B4-BE49-F238E27FC236}">
                <a16:creationId xmlns:a16="http://schemas.microsoft.com/office/drawing/2014/main" id="{53C7A60E-2202-4990-9826-887D082870C7}"/>
              </a:ext>
            </a:extLst>
          </p:cNvPr>
          <p:cNvSpPr txBox="1">
            <a:spLocks noChangeArrowheads="1"/>
          </p:cNvSpPr>
          <p:nvPr/>
        </p:nvSpPr>
        <p:spPr bwMode="auto">
          <a:xfrm>
            <a:off x="37326" y="1379049"/>
            <a:ext cx="1178083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kk-KZ" altLang="ru-RU" sz="2400" b="1" dirty="0">
                <a:latin typeface="Times New Roman" panose="02020603050405020304" pitchFamily="18" charset="0"/>
                <a:cs typeface="Times New Roman" panose="02020603050405020304" pitchFamily="18" charset="0"/>
              </a:rPr>
              <a:t>Индикаторды таңдағанда мынадай талаптар қойылады:</a:t>
            </a:r>
          </a:p>
          <a:p>
            <a:r>
              <a:rPr lang="kk-KZ" altLang="ru-RU" sz="2400" dirty="0">
                <a:latin typeface="Times New Roman" panose="02020603050405020304" pitchFamily="18" charset="0"/>
                <a:cs typeface="Times New Roman" panose="02020603050405020304" pitchFamily="18" charset="0"/>
              </a:rPr>
              <a:t>1) Өзінің түсін дәл эквивалент нүктеде өзгертуі тиіс және оның титрлеу қатесі өте төмен болуы керек;</a:t>
            </a:r>
          </a:p>
          <a:p>
            <a:r>
              <a:rPr lang="kk-KZ" altLang="ru-RU" sz="2400" dirty="0">
                <a:latin typeface="Times New Roman" panose="02020603050405020304" pitchFamily="18" charset="0"/>
                <a:cs typeface="Times New Roman" panose="02020603050405020304" pitchFamily="18" charset="0"/>
              </a:rPr>
              <a:t>2) Индикатор ерітіндімен жоғары жылдамдықпен әрекеттесу қажет;</a:t>
            </a:r>
          </a:p>
          <a:p>
            <a:r>
              <a:rPr lang="kk-KZ" altLang="ru-RU" sz="2400" dirty="0">
                <a:latin typeface="Times New Roman" panose="02020603050405020304" pitchFamily="18" charset="0"/>
                <a:cs typeface="Times New Roman" panose="02020603050405020304" pitchFamily="18" charset="0"/>
              </a:rPr>
              <a:t>3) Түсі анық болу керек және өзгергенде тез байқалу керек;</a:t>
            </a:r>
          </a:p>
          <a:p>
            <a:r>
              <a:rPr lang="kk-KZ" altLang="ru-RU" sz="2400" dirty="0">
                <a:latin typeface="Times New Roman" panose="02020603050405020304" pitchFamily="18" charset="0"/>
                <a:cs typeface="Times New Roman" panose="02020603050405020304" pitchFamily="18" charset="0"/>
              </a:rPr>
              <a:t>4) Индикатордың түсі титранттың аз мөлшерінде өзгеруі тиіс;</a:t>
            </a:r>
          </a:p>
          <a:p>
            <a:r>
              <a:rPr lang="kk-KZ" altLang="ru-RU" sz="2400" dirty="0">
                <a:latin typeface="Times New Roman" panose="02020603050405020304" pitchFamily="18" charset="0"/>
                <a:cs typeface="Times New Roman" panose="02020603050405020304" pitchFamily="18" charset="0"/>
              </a:rPr>
              <a:t>5) Индикатор тұрақты болуы керек.</a:t>
            </a:r>
            <a:endParaRPr lang="ru-RU" altLang="ru-KZ" sz="2400" dirty="0">
              <a:solidFill>
                <a:srgbClr val="000099"/>
              </a:solidFill>
            </a:endParaRPr>
          </a:p>
        </p:txBody>
      </p:sp>
      <p:sp>
        <p:nvSpPr>
          <p:cNvPr id="10" name="Text Box 11">
            <a:extLst>
              <a:ext uri="{FF2B5EF4-FFF2-40B4-BE49-F238E27FC236}">
                <a16:creationId xmlns:a16="http://schemas.microsoft.com/office/drawing/2014/main" id="{7AA91013-78B3-489E-AB47-170155E39CE3}"/>
              </a:ext>
            </a:extLst>
          </p:cNvPr>
          <p:cNvSpPr txBox="1">
            <a:spLocks noChangeArrowheads="1"/>
          </p:cNvSpPr>
          <p:nvPr/>
        </p:nvSpPr>
        <p:spPr bwMode="auto">
          <a:xfrm>
            <a:off x="3228975" y="5375962"/>
            <a:ext cx="71278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ru-KZ" sz="2400" b="0" dirty="0" err="1"/>
              <a:t>HInd</a:t>
            </a:r>
            <a:r>
              <a:rPr lang="ru-RU" altLang="ru-KZ" sz="2400" b="0" dirty="0"/>
              <a:t> = Н</a:t>
            </a:r>
            <a:r>
              <a:rPr lang="ru-RU" altLang="ru-KZ" sz="2400" b="0" baseline="30000" dirty="0"/>
              <a:t>+</a:t>
            </a:r>
            <a:r>
              <a:rPr lang="ru-RU" altLang="ru-KZ" sz="2400" b="0" dirty="0"/>
              <a:t> + </a:t>
            </a:r>
            <a:r>
              <a:rPr lang="en-US" altLang="ru-KZ" sz="2400" b="0" dirty="0"/>
              <a:t>Ind</a:t>
            </a:r>
            <a:r>
              <a:rPr lang="ru-RU" altLang="ru-KZ" sz="2400" b="0" baseline="30000" dirty="0"/>
              <a:t>-</a:t>
            </a:r>
            <a:r>
              <a:rPr lang="ru-RU" altLang="ru-KZ" sz="2400" b="0" dirty="0"/>
              <a:t> = Н</a:t>
            </a:r>
            <a:r>
              <a:rPr lang="ru-RU" altLang="ru-KZ" sz="2400" b="0" baseline="30000" dirty="0"/>
              <a:t>+</a:t>
            </a:r>
            <a:r>
              <a:rPr lang="ru-RU" altLang="ru-KZ" sz="2400" b="0" dirty="0"/>
              <a:t> + </a:t>
            </a:r>
            <a:r>
              <a:rPr lang="en-US" altLang="ru-KZ" sz="2400" b="0" dirty="0" err="1"/>
              <a:t>Ind</a:t>
            </a:r>
            <a:r>
              <a:rPr lang="en-US" altLang="ru-KZ" sz="2400" b="0" baseline="-25000" dirty="0" err="1"/>
              <a:t>B</a:t>
            </a:r>
            <a:r>
              <a:rPr lang="ru-RU" altLang="ru-KZ" sz="2400" b="0" baseline="30000" dirty="0"/>
              <a:t>-</a:t>
            </a:r>
            <a:r>
              <a:rPr lang="ru-RU" altLang="ru-KZ" sz="2400" b="0" dirty="0"/>
              <a:t>                          </a:t>
            </a:r>
          </a:p>
          <a:p>
            <a:r>
              <a:rPr lang="ru-RU" altLang="ru-KZ" sz="2400" b="0" baseline="30000" dirty="0" err="1"/>
              <a:t>қышқыл</a:t>
            </a:r>
            <a:r>
              <a:rPr lang="ru-RU" altLang="ru-KZ" sz="2400" b="0" baseline="30000" dirty="0"/>
              <a:t> форма </a:t>
            </a:r>
            <a:r>
              <a:rPr lang="en-US" altLang="ru-KZ" sz="2400" b="0" baseline="30000" dirty="0"/>
              <a:t>I</a:t>
            </a:r>
            <a:r>
              <a:rPr lang="ru-RU" altLang="ru-KZ" sz="2400" b="0" baseline="30000" dirty="0"/>
              <a:t>                            </a:t>
            </a:r>
            <a:r>
              <a:rPr lang="ru-RU" altLang="ru-KZ" sz="2400" b="0" baseline="30000" dirty="0" err="1"/>
              <a:t>негіз</a:t>
            </a:r>
            <a:r>
              <a:rPr lang="ru-RU" altLang="ru-KZ" sz="2400" b="0" baseline="30000" dirty="0"/>
              <a:t> форма </a:t>
            </a:r>
            <a:r>
              <a:rPr lang="en-US" altLang="ru-KZ" sz="2400" b="0" baseline="30000" dirty="0"/>
              <a:t>II</a:t>
            </a:r>
            <a:r>
              <a:rPr lang="ru-RU" altLang="ru-KZ" sz="2400" b="0" baseline="30000" dirty="0"/>
              <a:t> </a:t>
            </a:r>
          </a:p>
        </p:txBody>
      </p:sp>
      <p:sp>
        <p:nvSpPr>
          <p:cNvPr id="2" name="Прямоугольник 1">
            <a:extLst>
              <a:ext uri="{FF2B5EF4-FFF2-40B4-BE49-F238E27FC236}">
                <a16:creationId xmlns:a16="http://schemas.microsoft.com/office/drawing/2014/main" id="{54C727EB-474C-4832-B58C-3E8EA7787C8F}"/>
              </a:ext>
            </a:extLst>
          </p:cNvPr>
          <p:cNvSpPr/>
          <p:nvPr/>
        </p:nvSpPr>
        <p:spPr>
          <a:xfrm>
            <a:off x="173037" y="4300835"/>
            <a:ext cx="11645126" cy="830997"/>
          </a:xfrm>
          <a:prstGeom prst="rect">
            <a:avLst/>
          </a:prstGeom>
        </p:spPr>
        <p:txBody>
          <a:bodyPr wrap="square">
            <a:spAutoFit/>
          </a:bodyPr>
          <a:lstStyle/>
          <a:p>
            <a:pPr>
              <a:spcBef>
                <a:spcPct val="0"/>
              </a:spcBef>
            </a:pPr>
            <a:r>
              <a:rPr lang="kk-KZ" altLang="ru-RU" sz="2400" i="1" dirty="0">
                <a:latin typeface="Times New Roman" panose="02020603050405020304" pitchFamily="18" charset="0"/>
                <a:cs typeface="Times New Roman" panose="02020603050405020304" pitchFamily="18" charset="0"/>
              </a:rPr>
              <a:t>Қышқылдық-негіздік индикаторлар</a:t>
            </a:r>
            <a:r>
              <a:rPr lang="kk-KZ" altLang="ru-RU" sz="2400" dirty="0">
                <a:latin typeface="Times New Roman" panose="02020603050405020304" pitchFamily="18" charset="0"/>
                <a:cs typeface="Times New Roman" panose="02020603050405020304" pitchFamily="18" charset="0"/>
              </a:rPr>
              <a:t> – суда әлсіз протолиттік қасиет көрсететін органикалық қышқылдар (</a:t>
            </a:r>
            <a:r>
              <a:rPr lang="en-US" altLang="ru-RU" sz="2400" dirty="0" err="1">
                <a:latin typeface="Times New Roman" panose="02020603050405020304" pitchFamily="18" charset="0"/>
                <a:cs typeface="Times New Roman" panose="02020603050405020304" pitchFamily="18" charset="0"/>
              </a:rPr>
              <a:t>HInd</a:t>
            </a:r>
            <a:r>
              <a:rPr lang="kk-KZ" altLang="ru-RU" sz="2400" dirty="0">
                <a:latin typeface="Times New Roman" panose="02020603050405020304" pitchFamily="18" charset="0"/>
                <a:cs typeface="Times New Roman" panose="02020603050405020304" pitchFamily="18" charset="0"/>
              </a:rPr>
              <a:t>) мен негіздер (</a:t>
            </a:r>
            <a:r>
              <a:rPr lang="en-US" altLang="ru-RU" sz="2400" dirty="0">
                <a:latin typeface="Times New Roman" panose="02020603050405020304" pitchFamily="18" charset="0"/>
                <a:cs typeface="Times New Roman" panose="02020603050405020304" pitchFamily="18" charset="0"/>
              </a:rPr>
              <a:t>Ind</a:t>
            </a:r>
            <a:r>
              <a:rPr lang="kk-KZ" alt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62764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07077B52-39E3-43D1-B3E2-E27E77B07019}"/>
              </a:ext>
            </a:extLst>
          </p:cNvPr>
          <p:cNvPicPr>
            <a:picLocks noChangeAspect="1"/>
          </p:cNvPicPr>
          <p:nvPr/>
        </p:nvPicPr>
        <p:blipFill>
          <a:blip r:embed="rId2"/>
          <a:stretch>
            <a:fillRect/>
          </a:stretch>
        </p:blipFill>
        <p:spPr>
          <a:xfrm>
            <a:off x="1466056" y="0"/>
            <a:ext cx="9195075" cy="4607383"/>
          </a:xfrm>
          <a:prstGeom prst="rect">
            <a:avLst/>
          </a:prstGeom>
        </p:spPr>
      </p:pic>
      <p:pic>
        <p:nvPicPr>
          <p:cNvPr id="3" name="Picture 13" descr="Indicators2">
            <a:extLst>
              <a:ext uri="{FF2B5EF4-FFF2-40B4-BE49-F238E27FC236}">
                <a16:creationId xmlns:a16="http://schemas.microsoft.com/office/drawing/2014/main" id="{93735039-7615-499E-8808-6CD498EE3E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123282" y="4607383"/>
            <a:ext cx="7735094" cy="220919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86022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866107" y="406401"/>
            <a:ext cx="8964613" cy="714375"/>
          </a:xfrm>
        </p:spPr>
        <p:txBody>
          <a:bodyPr>
            <a:normAutofit fontScale="90000"/>
          </a:bodyPr>
          <a:lstStyle/>
          <a:p>
            <a:pPr eaLnBrk="1" hangingPunct="1"/>
            <a:br>
              <a:rPr lang="kk-KZ" altLang="ko-KR" sz="2400" b="1" i="1" dirty="0">
                <a:solidFill>
                  <a:srgbClr val="FF3300"/>
                </a:solidFill>
                <a:latin typeface="Times New Roman" panose="02020603050405020304" pitchFamily="18" charset="0"/>
              </a:rPr>
            </a:br>
            <a:r>
              <a:rPr lang="kk-KZ" altLang="ko-KR" sz="4800" b="1" i="1" dirty="0">
                <a:latin typeface="Times New Roman" panose="02020603050405020304" pitchFamily="18" charset="0"/>
              </a:rPr>
              <a:t>Жоспар:</a:t>
            </a:r>
            <a:br>
              <a:rPr lang="kk-KZ" altLang="ko-KR" sz="2400" b="1" i="1" dirty="0">
                <a:latin typeface="Times New Roman" panose="02020603050405020304" pitchFamily="18" charset="0"/>
              </a:rPr>
            </a:br>
            <a:endParaRPr lang="ru-RU" altLang="ru-RU" sz="1800" b="1" i="1" dirty="0">
              <a:latin typeface="Times New Roman" panose="02020603050405020304" pitchFamily="18" charset="0"/>
            </a:endParaRPr>
          </a:p>
        </p:txBody>
      </p:sp>
      <p:sp>
        <p:nvSpPr>
          <p:cNvPr id="15363" name="Rectangle 3"/>
          <p:cNvSpPr>
            <a:spLocks noGrp="1" noChangeArrowheads="1"/>
          </p:cNvSpPr>
          <p:nvPr>
            <p:ph type="body" sz="half" idx="1"/>
          </p:nvPr>
        </p:nvSpPr>
        <p:spPr>
          <a:xfrm>
            <a:off x="875763" y="1268413"/>
            <a:ext cx="10045522" cy="3728590"/>
          </a:xfrm>
        </p:spPr>
        <p:txBody>
          <a:bodyPr>
            <a:normAutofit fontScale="70000" lnSpcReduction="20000"/>
          </a:bodyPr>
          <a:lstStyle/>
          <a:p>
            <a:pPr marL="742950" indent="-742950">
              <a:lnSpc>
                <a:spcPct val="170000"/>
              </a:lnSpc>
              <a:buFontTx/>
              <a:buAutoNum type="arabicPeriod"/>
              <a:defRPr/>
            </a:pPr>
            <a:r>
              <a:rPr lang="ru-RU" sz="3600" b="1" dirty="0" err="1">
                <a:latin typeface="Times New Roman" pitchFamily="18" charset="0"/>
              </a:rPr>
              <a:t>Реакцияларға қойылатын талаптар</a:t>
            </a:r>
            <a:r>
              <a:rPr lang="ru-RU" sz="3600" b="1" dirty="0">
                <a:latin typeface="Times New Roman" pitchFamily="18" charset="0"/>
              </a:rPr>
              <a:t>.</a:t>
            </a:r>
          </a:p>
          <a:p>
            <a:pPr marL="742950" indent="-742950">
              <a:lnSpc>
                <a:spcPct val="170000"/>
              </a:lnSpc>
              <a:buFontTx/>
              <a:buAutoNum type="arabicPeriod"/>
              <a:defRPr/>
            </a:pPr>
            <a:r>
              <a:rPr lang="ru-RU" sz="3600" b="1" dirty="0" err="1">
                <a:latin typeface="Times New Roman" pitchFamily="18" charset="0"/>
              </a:rPr>
              <a:t>Қолданылатын стандартты</a:t>
            </a:r>
            <a:r>
              <a:rPr lang="ru-RU" sz="3600" b="1" dirty="0">
                <a:latin typeface="Times New Roman" pitchFamily="18" charset="0"/>
              </a:rPr>
              <a:t> </a:t>
            </a:r>
            <a:r>
              <a:rPr lang="ru-RU" sz="3600" b="1" dirty="0" err="1">
                <a:latin typeface="Times New Roman" pitchFamily="18" charset="0"/>
              </a:rPr>
              <a:t>ерітінділер</a:t>
            </a:r>
            <a:r>
              <a:rPr lang="ru-RU" sz="3600" b="1" dirty="0">
                <a:latin typeface="Times New Roman" pitchFamily="18" charset="0"/>
              </a:rPr>
              <a:t>.</a:t>
            </a:r>
          </a:p>
          <a:p>
            <a:pPr marL="742950" indent="-742950">
              <a:lnSpc>
                <a:spcPct val="170000"/>
              </a:lnSpc>
              <a:buFontTx/>
              <a:buAutoNum type="arabicPeriod"/>
              <a:defRPr/>
            </a:pPr>
            <a:r>
              <a:rPr lang="kk-KZ" sz="3600" b="1" dirty="0">
                <a:latin typeface="Times New Roman" pitchFamily="18" charset="0"/>
              </a:rPr>
              <a:t>Т</a:t>
            </a:r>
            <a:r>
              <a:rPr lang="ru-RU" sz="3600" b="1" dirty="0" err="1">
                <a:latin typeface="Times New Roman" pitchFamily="18" charset="0"/>
              </a:rPr>
              <a:t>итриметриялық анализдегі</a:t>
            </a:r>
            <a:r>
              <a:rPr lang="ru-RU" sz="3600" b="1" dirty="0">
                <a:latin typeface="Times New Roman" pitchFamily="18" charset="0"/>
              </a:rPr>
              <a:t>   </a:t>
            </a:r>
            <a:r>
              <a:rPr lang="ru-RU" sz="3600" b="1" dirty="0" err="1">
                <a:latin typeface="Times New Roman" pitchFamily="18" charset="0"/>
              </a:rPr>
              <a:t>әдістердің жіктелуі</a:t>
            </a:r>
            <a:r>
              <a:rPr lang="ru-RU" sz="3600" b="1" dirty="0">
                <a:latin typeface="Times New Roman" pitchFamily="18" charset="0"/>
              </a:rPr>
              <a:t>.</a:t>
            </a:r>
          </a:p>
          <a:p>
            <a:pPr marL="742950" indent="-742950">
              <a:lnSpc>
                <a:spcPct val="170000"/>
              </a:lnSpc>
              <a:buFontTx/>
              <a:buAutoNum type="arabicPeriod"/>
              <a:defRPr/>
            </a:pPr>
            <a:r>
              <a:rPr lang="kk-KZ" sz="3600" b="1" dirty="0">
                <a:latin typeface="Times New Roman" pitchFamily="18" charset="0"/>
              </a:rPr>
              <a:t>Титриметриялық анализде қолданылатын концентрациялар.</a:t>
            </a:r>
            <a:endParaRPr lang="ru-RU" sz="3600" b="1" dirty="0">
              <a:latin typeface="Times New Roman" pitchFamily="18" charset="0"/>
            </a:endParaRPr>
          </a:p>
          <a:p>
            <a:pPr eaLnBrk="1" hangingPunct="1">
              <a:buFontTx/>
              <a:buNone/>
              <a:defRPr/>
            </a:pPr>
            <a:endParaRPr lang="ru-RU" sz="3600" b="1" dirty="0">
              <a:solidFill>
                <a:srgbClr val="A50021"/>
              </a:solidFill>
              <a:latin typeface="Times New Roman" pitchFamily="18" charset="0"/>
            </a:endParaRPr>
          </a:p>
          <a:p>
            <a:pPr eaLnBrk="1" hangingPunct="1">
              <a:buFontTx/>
              <a:buNone/>
              <a:defRPr/>
            </a:pPr>
            <a:r>
              <a:rPr lang="ru-RU" sz="1600" b="1" dirty="0">
                <a:solidFill>
                  <a:srgbClr val="A50021"/>
                </a:solidFill>
                <a:latin typeface="Times New Roman" pitchFamily="18" charset="0"/>
              </a:rPr>
              <a:t>                                         </a:t>
            </a:r>
          </a:p>
        </p:txBody>
      </p:sp>
      <p:sp>
        <p:nvSpPr>
          <p:cNvPr id="3076" name="Text Box 5"/>
          <p:cNvSpPr txBox="1">
            <a:spLocks noChangeArrowheads="1"/>
          </p:cNvSpPr>
          <p:nvPr/>
        </p:nvSpPr>
        <p:spPr bwMode="auto">
          <a:xfrm>
            <a:off x="11286187" y="223044"/>
            <a:ext cx="6842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latin typeface="Times New Roman" panose="02020603050405020304" pitchFamily="18" charset="0"/>
              </a:rPr>
              <a:t>7</a:t>
            </a:r>
          </a:p>
        </p:txBody>
      </p:sp>
      <p:sp>
        <p:nvSpPr>
          <p:cNvPr id="3077" name="Rectangle 11"/>
          <p:cNvSpPr>
            <a:spLocks noChangeArrowheads="1"/>
          </p:cNvSpPr>
          <p:nvPr/>
        </p:nvSpPr>
        <p:spPr bwMode="auto">
          <a:xfrm>
            <a:off x="1524000" y="6308726"/>
            <a:ext cx="91440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en-US" altLang="ko-KR" sz="14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a:t>
            </a:r>
            <a:r>
              <a:rPr lang="en-US" altLang="ko-KR" sz="12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 </a:t>
            </a: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3078" name="Rectangle 201"/>
          <p:cNvSpPr>
            <a:spLocks noChangeArrowheads="1"/>
          </p:cNvSpPr>
          <p:nvPr/>
        </p:nvSpPr>
        <p:spPr bwMode="auto">
          <a:xfrm>
            <a:off x="1524000" y="3521076"/>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
        <p:nvSpPr>
          <p:cNvPr id="3079" name="Rectangle 220"/>
          <p:cNvSpPr>
            <a:spLocks noChangeArrowheads="1"/>
          </p:cNvSpPr>
          <p:nvPr/>
        </p:nvSpPr>
        <p:spPr bwMode="auto">
          <a:xfrm flipV="1">
            <a:off x="1524000" y="41830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
        <p:nvSpPr>
          <p:cNvPr id="3080" name="Rectangle 333"/>
          <p:cNvSpPr>
            <a:spLocks noChangeArrowheads="1"/>
          </p:cNvSpPr>
          <p:nvPr/>
        </p:nvSpPr>
        <p:spPr bwMode="auto">
          <a:xfrm>
            <a:off x="2998789" y="30861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Tree>
    <p:extLst>
      <p:ext uri="{BB962C8B-B14F-4D97-AF65-F5344CB8AC3E}">
        <p14:creationId xmlns:p14="http://schemas.microsoft.com/office/powerpoint/2010/main" val="1402954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2" name="Text Box 4">
            <a:extLst>
              <a:ext uri="{FF2B5EF4-FFF2-40B4-BE49-F238E27FC236}">
                <a16:creationId xmlns:a16="http://schemas.microsoft.com/office/drawing/2014/main" id="{F15B0724-0816-4932-AEF2-023EC68C526F}"/>
              </a:ext>
            </a:extLst>
          </p:cNvPr>
          <p:cNvSpPr txBox="1">
            <a:spLocks noChangeArrowheads="1"/>
          </p:cNvSpPr>
          <p:nvPr/>
        </p:nvSpPr>
        <p:spPr bwMode="auto">
          <a:xfrm>
            <a:off x="2819401" y="98793"/>
            <a:ext cx="8712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KZ" sz="2800" dirty="0" err="1">
                <a:solidFill>
                  <a:srgbClr val="000099"/>
                </a:solidFill>
              </a:rPr>
              <a:t>Индикатордың</a:t>
            </a:r>
            <a:r>
              <a:rPr lang="ru-RU" altLang="ru-KZ" sz="2800" dirty="0">
                <a:solidFill>
                  <a:srgbClr val="000099"/>
                </a:solidFill>
              </a:rPr>
              <a:t> </a:t>
            </a:r>
            <a:r>
              <a:rPr lang="ru-RU" altLang="ru-KZ" sz="2800" dirty="0" err="1">
                <a:solidFill>
                  <a:srgbClr val="000099"/>
                </a:solidFill>
              </a:rPr>
              <a:t>түсу</a:t>
            </a:r>
            <a:r>
              <a:rPr lang="ru-RU" altLang="ru-KZ" sz="2800" dirty="0">
                <a:solidFill>
                  <a:srgbClr val="000099"/>
                </a:solidFill>
              </a:rPr>
              <a:t> </a:t>
            </a:r>
            <a:r>
              <a:rPr lang="ru-RU" altLang="ru-KZ" sz="2800" dirty="0" err="1">
                <a:solidFill>
                  <a:srgbClr val="000099"/>
                </a:solidFill>
              </a:rPr>
              <a:t>ауысу</a:t>
            </a:r>
            <a:r>
              <a:rPr lang="ru-RU" altLang="ru-KZ" sz="2800" dirty="0">
                <a:solidFill>
                  <a:srgbClr val="000099"/>
                </a:solidFill>
              </a:rPr>
              <a:t> </a:t>
            </a:r>
            <a:r>
              <a:rPr lang="ru-RU" altLang="ru-KZ" sz="2800" dirty="0" err="1">
                <a:solidFill>
                  <a:srgbClr val="000099"/>
                </a:solidFill>
              </a:rPr>
              <a:t>аралығы</a:t>
            </a:r>
            <a:endParaRPr lang="ru-RU" altLang="ru-KZ" dirty="0">
              <a:solidFill>
                <a:srgbClr val="000099"/>
              </a:solidFill>
            </a:endParaRPr>
          </a:p>
        </p:txBody>
      </p:sp>
      <p:sp>
        <p:nvSpPr>
          <p:cNvPr id="160774" name="Text Box 6">
            <a:extLst>
              <a:ext uri="{FF2B5EF4-FFF2-40B4-BE49-F238E27FC236}">
                <a16:creationId xmlns:a16="http://schemas.microsoft.com/office/drawing/2014/main" id="{939370D9-557D-4913-9B73-586A4DECC10D}"/>
              </a:ext>
            </a:extLst>
          </p:cNvPr>
          <p:cNvSpPr txBox="1">
            <a:spLocks noChangeArrowheads="1"/>
          </p:cNvSpPr>
          <p:nvPr/>
        </p:nvSpPr>
        <p:spPr bwMode="auto">
          <a:xfrm>
            <a:off x="550863" y="833407"/>
            <a:ext cx="81375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ru-KZ" sz="3200" dirty="0" err="1">
                <a:solidFill>
                  <a:srgbClr val="000099"/>
                </a:solidFill>
                <a:latin typeface="Times New Roman" panose="02020603050405020304" pitchFamily="18" charset="0"/>
                <a:cs typeface="Times New Roman" panose="02020603050405020304" pitchFamily="18" charset="0"/>
              </a:rPr>
              <a:t>HInd</a:t>
            </a:r>
            <a:r>
              <a:rPr lang="ru-RU" altLang="ru-KZ" sz="3200" dirty="0">
                <a:solidFill>
                  <a:srgbClr val="000099"/>
                </a:solidFill>
                <a:latin typeface="Times New Roman" panose="02020603050405020304" pitchFamily="18" charset="0"/>
                <a:cs typeface="Times New Roman" panose="02020603050405020304" pitchFamily="18" charset="0"/>
              </a:rPr>
              <a:t> = </a:t>
            </a:r>
            <a:r>
              <a:rPr lang="en-US" altLang="ru-KZ" sz="3200" dirty="0">
                <a:solidFill>
                  <a:srgbClr val="000099"/>
                </a:solidFill>
                <a:latin typeface="Times New Roman" panose="02020603050405020304" pitchFamily="18" charset="0"/>
                <a:cs typeface="Times New Roman" panose="02020603050405020304" pitchFamily="18" charset="0"/>
              </a:rPr>
              <a:t>H</a:t>
            </a:r>
            <a:r>
              <a:rPr lang="ru-RU" altLang="ru-KZ" sz="3200" baseline="30000" dirty="0">
                <a:solidFill>
                  <a:srgbClr val="000099"/>
                </a:solidFill>
                <a:latin typeface="Times New Roman" panose="02020603050405020304" pitchFamily="18" charset="0"/>
                <a:cs typeface="Times New Roman" panose="02020603050405020304" pitchFamily="18" charset="0"/>
              </a:rPr>
              <a:t>+</a:t>
            </a:r>
            <a:r>
              <a:rPr lang="ru-RU" altLang="ru-KZ" sz="3200" dirty="0">
                <a:solidFill>
                  <a:srgbClr val="000099"/>
                </a:solidFill>
                <a:latin typeface="Times New Roman" panose="02020603050405020304" pitchFamily="18" charset="0"/>
                <a:cs typeface="Times New Roman" panose="02020603050405020304" pitchFamily="18" charset="0"/>
              </a:rPr>
              <a:t>+ </a:t>
            </a:r>
            <a:r>
              <a:rPr lang="en-US" altLang="ru-KZ" sz="3200" dirty="0" err="1">
                <a:solidFill>
                  <a:srgbClr val="000099"/>
                </a:solidFill>
                <a:latin typeface="Times New Roman" panose="02020603050405020304" pitchFamily="18" charset="0"/>
                <a:cs typeface="Times New Roman" panose="02020603050405020304" pitchFamily="18" charset="0"/>
              </a:rPr>
              <a:t>Ind</a:t>
            </a:r>
            <a:r>
              <a:rPr lang="en-US" altLang="ru-KZ" sz="3200" baseline="-25000" dirty="0" err="1">
                <a:solidFill>
                  <a:srgbClr val="000099"/>
                </a:solidFill>
                <a:latin typeface="Times New Roman" panose="02020603050405020304" pitchFamily="18" charset="0"/>
                <a:cs typeface="Times New Roman" panose="02020603050405020304" pitchFamily="18" charset="0"/>
              </a:rPr>
              <a:t>B</a:t>
            </a:r>
            <a:r>
              <a:rPr lang="en-US" altLang="ru-KZ" sz="3200" baseline="30000" dirty="0">
                <a:solidFill>
                  <a:srgbClr val="000099"/>
                </a:solidFill>
                <a:latin typeface="Times New Roman" panose="02020603050405020304" pitchFamily="18" charset="0"/>
                <a:cs typeface="Times New Roman" panose="02020603050405020304" pitchFamily="18" charset="0"/>
              </a:rPr>
              <a:t>-</a:t>
            </a:r>
            <a:r>
              <a:rPr lang="ru-RU" altLang="ru-KZ" sz="3200" dirty="0">
                <a:solidFill>
                  <a:srgbClr val="000099"/>
                </a:solidFill>
                <a:latin typeface="Times New Roman" panose="02020603050405020304" pitchFamily="18" charset="0"/>
                <a:cs typeface="Times New Roman" panose="02020603050405020304" pitchFamily="18" charset="0"/>
              </a:rPr>
              <a:t> </a:t>
            </a:r>
          </a:p>
        </p:txBody>
      </p:sp>
      <p:sp>
        <p:nvSpPr>
          <p:cNvPr id="160776" name="Rectangle 8">
            <a:extLst>
              <a:ext uri="{FF2B5EF4-FFF2-40B4-BE49-F238E27FC236}">
                <a16:creationId xmlns:a16="http://schemas.microsoft.com/office/drawing/2014/main" id="{518D4C29-A257-4DB2-A53C-DDF580A0BEC5}"/>
              </a:ext>
            </a:extLst>
          </p:cNvPr>
          <p:cNvSpPr>
            <a:spLocks noChangeArrowheads="1"/>
          </p:cNvSpPr>
          <p:nvPr/>
        </p:nvSpPr>
        <p:spPr bwMode="auto">
          <a:xfrm>
            <a:off x="1524001" y="30204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KZ"/>
          </a:p>
        </p:txBody>
      </p:sp>
      <p:graphicFrame>
        <p:nvGraphicFramePr>
          <p:cNvPr id="160775" name="Object 7">
            <a:extLst>
              <a:ext uri="{FF2B5EF4-FFF2-40B4-BE49-F238E27FC236}">
                <a16:creationId xmlns:a16="http://schemas.microsoft.com/office/drawing/2014/main" id="{0443312E-5E04-44CF-AF95-0DDF68D62D33}"/>
              </a:ext>
            </a:extLst>
          </p:cNvPr>
          <p:cNvGraphicFramePr>
            <a:graphicFrameLocks noChangeAspect="1"/>
          </p:cNvGraphicFramePr>
          <p:nvPr/>
        </p:nvGraphicFramePr>
        <p:xfrm>
          <a:off x="1160758" y="1670329"/>
          <a:ext cx="2087562" cy="846137"/>
        </p:xfrm>
        <a:graphic>
          <a:graphicData uri="http://schemas.openxmlformats.org/presentationml/2006/ole">
            <mc:AlternateContent xmlns:mc="http://schemas.openxmlformats.org/markup-compatibility/2006">
              <mc:Choice xmlns:v="urn:schemas-microsoft-com:vml" Requires="v">
                <p:oleObj spid="_x0000_s2050" name="Формула" r:id="rId4" imgW="1104900" imgH="444500" progId="Equation.3">
                  <p:embed/>
                </p:oleObj>
              </mc:Choice>
              <mc:Fallback>
                <p:oleObj name="Формула" r:id="rId4" imgW="1104900" imgH="444500" progId="Equation.3">
                  <p:embed/>
                  <p:pic>
                    <p:nvPicPr>
                      <p:cNvPr id="160775" name="Object 7">
                        <a:extLst>
                          <a:ext uri="{FF2B5EF4-FFF2-40B4-BE49-F238E27FC236}">
                            <a16:creationId xmlns:a16="http://schemas.microsoft.com/office/drawing/2014/main" id="{0443312E-5E04-44CF-AF95-0DDF68D62D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0758" y="1670329"/>
                        <a:ext cx="2087562" cy="846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78" name="Rectangle 10">
            <a:extLst>
              <a:ext uri="{FF2B5EF4-FFF2-40B4-BE49-F238E27FC236}">
                <a16:creationId xmlns:a16="http://schemas.microsoft.com/office/drawing/2014/main" id="{FAA60A05-4607-4E6B-8319-FA92B72B3460}"/>
              </a:ext>
            </a:extLst>
          </p:cNvPr>
          <p:cNvSpPr>
            <a:spLocks noChangeArrowheads="1"/>
          </p:cNvSpPr>
          <p:nvPr/>
        </p:nvSpPr>
        <p:spPr bwMode="auto">
          <a:xfrm>
            <a:off x="1524001" y="30300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KZ"/>
          </a:p>
        </p:txBody>
      </p:sp>
      <p:graphicFrame>
        <p:nvGraphicFramePr>
          <p:cNvPr id="160777" name="Object 9">
            <a:extLst>
              <a:ext uri="{FF2B5EF4-FFF2-40B4-BE49-F238E27FC236}">
                <a16:creationId xmlns:a16="http://schemas.microsoft.com/office/drawing/2014/main" id="{24959FDE-8A6F-4714-AB70-EE6547CCA330}"/>
              </a:ext>
            </a:extLst>
          </p:cNvPr>
          <p:cNvGraphicFramePr>
            <a:graphicFrameLocks noChangeAspect="1"/>
          </p:cNvGraphicFramePr>
          <p:nvPr/>
        </p:nvGraphicFramePr>
        <p:xfrm>
          <a:off x="4437063" y="1651933"/>
          <a:ext cx="2016125" cy="776288"/>
        </p:xfrm>
        <a:graphic>
          <a:graphicData uri="http://schemas.openxmlformats.org/presentationml/2006/ole">
            <mc:AlternateContent xmlns:mc="http://schemas.openxmlformats.org/markup-compatibility/2006">
              <mc:Choice xmlns:v="urn:schemas-microsoft-com:vml" Requires="v">
                <p:oleObj spid="_x0000_s2051" name="Формула" r:id="rId6" imgW="1117600" imgH="431800" progId="Equation.3">
                  <p:embed/>
                </p:oleObj>
              </mc:Choice>
              <mc:Fallback>
                <p:oleObj name="Формула" r:id="rId6" imgW="1117600" imgH="431800" progId="Equation.3">
                  <p:embed/>
                  <p:pic>
                    <p:nvPicPr>
                      <p:cNvPr id="160777" name="Object 9">
                        <a:extLst>
                          <a:ext uri="{FF2B5EF4-FFF2-40B4-BE49-F238E27FC236}">
                            <a16:creationId xmlns:a16="http://schemas.microsoft.com/office/drawing/2014/main" id="{24959FDE-8A6F-4714-AB70-EE6547CCA33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37063" y="1651933"/>
                        <a:ext cx="2016125" cy="776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80" name="Rectangle 12">
            <a:extLst>
              <a:ext uri="{FF2B5EF4-FFF2-40B4-BE49-F238E27FC236}">
                <a16:creationId xmlns:a16="http://schemas.microsoft.com/office/drawing/2014/main" id="{6627CB62-63BB-4D93-AB1C-BA300EA96A0A}"/>
              </a:ext>
            </a:extLst>
          </p:cNvPr>
          <p:cNvSpPr>
            <a:spLocks noChangeArrowheads="1"/>
          </p:cNvSpPr>
          <p:nvPr/>
        </p:nvSpPr>
        <p:spPr bwMode="auto">
          <a:xfrm>
            <a:off x="1524001" y="30300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KZ"/>
          </a:p>
        </p:txBody>
      </p:sp>
      <p:graphicFrame>
        <p:nvGraphicFramePr>
          <p:cNvPr id="160779" name="Object 11">
            <a:extLst>
              <a:ext uri="{FF2B5EF4-FFF2-40B4-BE49-F238E27FC236}">
                <a16:creationId xmlns:a16="http://schemas.microsoft.com/office/drawing/2014/main" id="{9DFBECDF-E715-4E0B-9192-24206840C70E}"/>
              </a:ext>
            </a:extLst>
          </p:cNvPr>
          <p:cNvGraphicFramePr>
            <a:graphicFrameLocks noChangeAspect="1"/>
          </p:cNvGraphicFramePr>
          <p:nvPr/>
        </p:nvGraphicFramePr>
        <p:xfrm>
          <a:off x="7641931" y="1741765"/>
          <a:ext cx="2952750" cy="703263"/>
        </p:xfrm>
        <a:graphic>
          <a:graphicData uri="http://schemas.openxmlformats.org/presentationml/2006/ole">
            <mc:AlternateContent xmlns:mc="http://schemas.openxmlformats.org/markup-compatibility/2006">
              <mc:Choice xmlns:v="urn:schemas-microsoft-com:vml" Requires="v">
                <p:oleObj spid="_x0000_s2052" name="Формула" r:id="rId8" imgW="1803400" imgH="431800" progId="Equation.3">
                  <p:embed/>
                </p:oleObj>
              </mc:Choice>
              <mc:Fallback>
                <p:oleObj name="Формула" r:id="rId8" imgW="1803400" imgH="431800" progId="Equation.3">
                  <p:embed/>
                  <p:pic>
                    <p:nvPicPr>
                      <p:cNvPr id="160779" name="Object 11">
                        <a:extLst>
                          <a:ext uri="{FF2B5EF4-FFF2-40B4-BE49-F238E27FC236}">
                            <a16:creationId xmlns:a16="http://schemas.microsoft.com/office/drawing/2014/main" id="{9DFBECDF-E715-4E0B-9192-24206840C70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41931" y="1741765"/>
                        <a:ext cx="2952750" cy="703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82" name="Rectangle 14">
            <a:extLst>
              <a:ext uri="{FF2B5EF4-FFF2-40B4-BE49-F238E27FC236}">
                <a16:creationId xmlns:a16="http://schemas.microsoft.com/office/drawing/2014/main" id="{FD41DA97-A5AA-4EBA-8D85-0C35B38841CE}"/>
              </a:ext>
            </a:extLst>
          </p:cNvPr>
          <p:cNvSpPr>
            <a:spLocks noChangeArrowheads="1"/>
          </p:cNvSpPr>
          <p:nvPr/>
        </p:nvSpPr>
        <p:spPr bwMode="auto">
          <a:xfrm>
            <a:off x="1524001" y="30300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KZ"/>
          </a:p>
        </p:txBody>
      </p:sp>
      <p:graphicFrame>
        <p:nvGraphicFramePr>
          <p:cNvPr id="160781" name="Object 13">
            <a:extLst>
              <a:ext uri="{FF2B5EF4-FFF2-40B4-BE49-F238E27FC236}">
                <a16:creationId xmlns:a16="http://schemas.microsoft.com/office/drawing/2014/main" id="{2CEBFBE4-04F9-463C-964A-9BA7C98AE19E}"/>
              </a:ext>
            </a:extLst>
          </p:cNvPr>
          <p:cNvGraphicFramePr>
            <a:graphicFrameLocks noChangeAspect="1"/>
          </p:cNvGraphicFramePr>
          <p:nvPr/>
        </p:nvGraphicFramePr>
        <p:xfrm>
          <a:off x="4434812" y="2614170"/>
          <a:ext cx="2592387" cy="784225"/>
        </p:xfrm>
        <a:graphic>
          <a:graphicData uri="http://schemas.openxmlformats.org/presentationml/2006/ole">
            <mc:AlternateContent xmlns:mc="http://schemas.openxmlformats.org/markup-compatibility/2006">
              <mc:Choice xmlns:v="urn:schemas-microsoft-com:vml" Requires="v">
                <p:oleObj spid="_x0000_s2053" name="Формула" r:id="rId10" imgW="1422400" imgH="431800" progId="Equation.3">
                  <p:embed/>
                </p:oleObj>
              </mc:Choice>
              <mc:Fallback>
                <p:oleObj name="Формула" r:id="rId10" imgW="1422400" imgH="431800" progId="Equation.3">
                  <p:embed/>
                  <p:pic>
                    <p:nvPicPr>
                      <p:cNvPr id="160781" name="Object 13">
                        <a:extLst>
                          <a:ext uri="{FF2B5EF4-FFF2-40B4-BE49-F238E27FC236}">
                            <a16:creationId xmlns:a16="http://schemas.microsoft.com/office/drawing/2014/main" id="{2CEBFBE4-04F9-463C-964A-9BA7C98AE19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34812" y="2614170"/>
                        <a:ext cx="2592387"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84" name="Rectangle 16">
            <a:extLst>
              <a:ext uri="{FF2B5EF4-FFF2-40B4-BE49-F238E27FC236}">
                <a16:creationId xmlns:a16="http://schemas.microsoft.com/office/drawing/2014/main" id="{12AF05FE-1198-42B5-90CB-3BD17E3CFBDA}"/>
              </a:ext>
            </a:extLst>
          </p:cNvPr>
          <p:cNvSpPr>
            <a:spLocks noChangeArrowheads="1"/>
          </p:cNvSpPr>
          <p:nvPr/>
        </p:nvSpPr>
        <p:spPr bwMode="auto">
          <a:xfrm>
            <a:off x="1524001" y="30490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KZ"/>
          </a:p>
        </p:txBody>
      </p:sp>
      <p:graphicFrame>
        <p:nvGraphicFramePr>
          <p:cNvPr id="160783" name="Object 15">
            <a:extLst>
              <a:ext uri="{FF2B5EF4-FFF2-40B4-BE49-F238E27FC236}">
                <a16:creationId xmlns:a16="http://schemas.microsoft.com/office/drawing/2014/main" id="{97EC40C2-44EC-49A4-9B86-7517B43B6E05}"/>
              </a:ext>
            </a:extLst>
          </p:cNvPr>
          <p:cNvGraphicFramePr>
            <a:graphicFrameLocks noChangeAspect="1"/>
          </p:cNvGraphicFramePr>
          <p:nvPr/>
        </p:nvGraphicFramePr>
        <p:xfrm>
          <a:off x="911226" y="4511075"/>
          <a:ext cx="3816350" cy="695325"/>
        </p:xfrm>
        <a:graphic>
          <a:graphicData uri="http://schemas.openxmlformats.org/presentationml/2006/ole">
            <mc:AlternateContent xmlns:mc="http://schemas.openxmlformats.org/markup-compatibility/2006">
              <mc:Choice xmlns:v="urn:schemas-microsoft-com:vml" Requires="v">
                <p:oleObj spid="_x0000_s2054" name="Формула" r:id="rId12" imgW="2145369" imgH="393529" progId="Equation.3">
                  <p:embed/>
                </p:oleObj>
              </mc:Choice>
              <mc:Fallback>
                <p:oleObj name="Формула" r:id="rId12" imgW="2145369" imgH="393529" progId="Equation.3">
                  <p:embed/>
                  <p:pic>
                    <p:nvPicPr>
                      <p:cNvPr id="160783" name="Object 15">
                        <a:extLst>
                          <a:ext uri="{FF2B5EF4-FFF2-40B4-BE49-F238E27FC236}">
                            <a16:creationId xmlns:a16="http://schemas.microsoft.com/office/drawing/2014/main" id="{97EC40C2-44EC-49A4-9B86-7517B43B6E0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11226" y="4511075"/>
                        <a:ext cx="3816350"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86" name="Rectangle 18">
            <a:extLst>
              <a:ext uri="{FF2B5EF4-FFF2-40B4-BE49-F238E27FC236}">
                <a16:creationId xmlns:a16="http://schemas.microsoft.com/office/drawing/2014/main" id="{5BA604DA-2B76-4238-9E0C-85BE3858C5DF}"/>
              </a:ext>
            </a:extLst>
          </p:cNvPr>
          <p:cNvSpPr>
            <a:spLocks noChangeArrowheads="1"/>
          </p:cNvSpPr>
          <p:nvPr/>
        </p:nvSpPr>
        <p:spPr bwMode="auto">
          <a:xfrm>
            <a:off x="1524001" y="30490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KZ"/>
          </a:p>
        </p:txBody>
      </p:sp>
      <p:graphicFrame>
        <p:nvGraphicFramePr>
          <p:cNvPr id="160785" name="Object 17">
            <a:extLst>
              <a:ext uri="{FF2B5EF4-FFF2-40B4-BE49-F238E27FC236}">
                <a16:creationId xmlns:a16="http://schemas.microsoft.com/office/drawing/2014/main" id="{F3E5065F-0544-47B0-AACB-CF9F79283942}"/>
              </a:ext>
            </a:extLst>
          </p:cNvPr>
          <p:cNvGraphicFramePr>
            <a:graphicFrameLocks noChangeAspect="1"/>
          </p:cNvGraphicFramePr>
          <p:nvPr/>
        </p:nvGraphicFramePr>
        <p:xfrm>
          <a:off x="6446544" y="4554591"/>
          <a:ext cx="3600450" cy="652463"/>
        </p:xfrm>
        <a:graphic>
          <a:graphicData uri="http://schemas.openxmlformats.org/presentationml/2006/ole">
            <mc:AlternateContent xmlns:mc="http://schemas.openxmlformats.org/markup-compatibility/2006">
              <mc:Choice xmlns:v="urn:schemas-microsoft-com:vml" Requires="v">
                <p:oleObj spid="_x0000_s2055" name="Формула" r:id="rId14" imgW="2159000" imgH="393700" progId="Equation.3">
                  <p:embed/>
                </p:oleObj>
              </mc:Choice>
              <mc:Fallback>
                <p:oleObj name="Формула" r:id="rId14" imgW="2159000" imgH="393700" progId="Equation.3">
                  <p:embed/>
                  <p:pic>
                    <p:nvPicPr>
                      <p:cNvPr id="160785" name="Object 17">
                        <a:extLst>
                          <a:ext uri="{FF2B5EF4-FFF2-40B4-BE49-F238E27FC236}">
                            <a16:creationId xmlns:a16="http://schemas.microsoft.com/office/drawing/2014/main" id="{F3E5065F-0544-47B0-AACB-CF9F7928394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46544" y="4554591"/>
                        <a:ext cx="3600450" cy="652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87" name="Rectangle 19">
            <a:extLst>
              <a:ext uri="{FF2B5EF4-FFF2-40B4-BE49-F238E27FC236}">
                <a16:creationId xmlns:a16="http://schemas.microsoft.com/office/drawing/2014/main" id="{1C73F520-7FC5-4F78-BE60-06404E115336}"/>
              </a:ext>
            </a:extLst>
          </p:cNvPr>
          <p:cNvSpPr>
            <a:spLocks noChangeArrowheads="1"/>
          </p:cNvSpPr>
          <p:nvPr/>
        </p:nvSpPr>
        <p:spPr bwMode="auto">
          <a:xfrm>
            <a:off x="4244974" y="5439818"/>
            <a:ext cx="240030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l"/>
            <a:r>
              <a:rPr lang="en-US" altLang="ru-KZ" sz="3200" dirty="0">
                <a:solidFill>
                  <a:schemeClr val="tx2"/>
                </a:solidFill>
              </a:rPr>
              <a:t>p</a:t>
            </a:r>
            <a:r>
              <a:rPr lang="ru-RU" altLang="ru-KZ" sz="3200" dirty="0">
                <a:solidFill>
                  <a:schemeClr val="tx2"/>
                </a:solidFill>
              </a:rPr>
              <a:t>Н = </a:t>
            </a:r>
            <a:r>
              <a:rPr lang="ru-RU" altLang="ru-KZ" sz="3200" dirty="0" err="1">
                <a:solidFill>
                  <a:schemeClr val="tx2"/>
                </a:solidFill>
              </a:rPr>
              <a:t>рК</a:t>
            </a:r>
            <a:r>
              <a:rPr lang="en-US" altLang="ru-KZ" sz="3200" baseline="-25000" dirty="0">
                <a:solidFill>
                  <a:schemeClr val="tx2"/>
                </a:solidFill>
              </a:rPr>
              <a:t>a</a:t>
            </a:r>
            <a:r>
              <a:rPr lang="en-US" altLang="ru-KZ" sz="3200" dirty="0">
                <a:solidFill>
                  <a:schemeClr val="tx2"/>
                </a:solidFill>
              </a:rPr>
              <a:t> </a:t>
            </a:r>
            <a:r>
              <a:rPr lang="ru-RU" altLang="ru-KZ" sz="3200" dirty="0">
                <a:solidFill>
                  <a:schemeClr val="tx2"/>
                </a:solidFill>
              </a:rPr>
              <a:t>± 1</a:t>
            </a:r>
            <a:r>
              <a:rPr lang="ru-RU" altLang="ru-KZ" sz="3200" dirty="0">
                <a:solidFill>
                  <a:srgbClr val="FF0000"/>
                </a:solidFill>
              </a:rPr>
              <a:t> </a:t>
            </a:r>
          </a:p>
        </p:txBody>
      </p:sp>
      <p:sp>
        <p:nvSpPr>
          <p:cNvPr id="4" name="Прямоугольник 3">
            <a:extLst>
              <a:ext uri="{FF2B5EF4-FFF2-40B4-BE49-F238E27FC236}">
                <a16:creationId xmlns:a16="http://schemas.microsoft.com/office/drawing/2014/main" id="{AF687DC9-C582-4B03-9D15-7A56F42969AA}"/>
              </a:ext>
            </a:extLst>
          </p:cNvPr>
          <p:cNvSpPr/>
          <p:nvPr/>
        </p:nvSpPr>
        <p:spPr>
          <a:xfrm>
            <a:off x="2972430" y="3514552"/>
            <a:ext cx="6096000" cy="923330"/>
          </a:xfrm>
          <a:prstGeom prst="rect">
            <a:avLst/>
          </a:prstGeom>
        </p:spPr>
        <p:txBody>
          <a:bodyPr>
            <a:spAutoFit/>
          </a:bodyPr>
          <a:lstStyle/>
          <a:p>
            <a:r>
              <a:rPr lang="kk-KZ" dirty="0">
                <a:latin typeface="Times New Roman" panose="02020603050405020304" pitchFamily="18" charset="0"/>
                <a:ea typeface="Calibri" panose="020F0502020204030204" pitchFamily="34" charset="0"/>
              </a:rPr>
              <a:t>Әдетте адамның көзі екі боялған заттың қоспасынан жуық мәнмен 10 есе артық мөлшерде жүрген түрінің бояуын көреді.</a:t>
            </a:r>
            <a:endParaRPr lang="ru-K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311" name="Group 1607">
            <a:extLst>
              <a:ext uri="{FF2B5EF4-FFF2-40B4-BE49-F238E27FC236}">
                <a16:creationId xmlns:a16="http://schemas.microsoft.com/office/drawing/2014/main" id="{F0684CF1-77CD-46C8-BEAB-C85BD590EBEF}"/>
              </a:ext>
            </a:extLst>
          </p:cNvPr>
          <p:cNvGraphicFramePr>
            <a:graphicFrameLocks noGrp="1"/>
          </p:cNvGraphicFramePr>
          <p:nvPr>
            <p:ph/>
          </p:nvPr>
        </p:nvGraphicFramePr>
        <p:xfrm>
          <a:off x="1847851" y="692150"/>
          <a:ext cx="8435975" cy="5405438"/>
        </p:xfrm>
        <a:graphic>
          <a:graphicData uri="http://schemas.openxmlformats.org/drawingml/2006/table">
            <a:tbl>
              <a:tblPr/>
              <a:tblGrid>
                <a:gridCol w="1800225">
                  <a:extLst>
                    <a:ext uri="{9D8B030D-6E8A-4147-A177-3AD203B41FA5}">
                      <a16:colId xmlns:a16="http://schemas.microsoft.com/office/drawing/2014/main" val="20000"/>
                    </a:ext>
                  </a:extLst>
                </a:gridCol>
                <a:gridCol w="901700">
                  <a:extLst>
                    <a:ext uri="{9D8B030D-6E8A-4147-A177-3AD203B41FA5}">
                      <a16:colId xmlns:a16="http://schemas.microsoft.com/office/drawing/2014/main" val="20001"/>
                    </a:ext>
                  </a:extLst>
                </a:gridCol>
                <a:gridCol w="1549400">
                  <a:extLst>
                    <a:ext uri="{9D8B030D-6E8A-4147-A177-3AD203B41FA5}">
                      <a16:colId xmlns:a16="http://schemas.microsoft.com/office/drawing/2014/main" val="20002"/>
                    </a:ext>
                  </a:extLst>
                </a:gridCol>
                <a:gridCol w="1162050">
                  <a:extLst>
                    <a:ext uri="{9D8B030D-6E8A-4147-A177-3AD203B41FA5}">
                      <a16:colId xmlns:a16="http://schemas.microsoft.com/office/drawing/2014/main" val="20003"/>
                    </a:ext>
                  </a:extLst>
                </a:gridCol>
                <a:gridCol w="1473200">
                  <a:extLst>
                    <a:ext uri="{9D8B030D-6E8A-4147-A177-3AD203B41FA5}">
                      <a16:colId xmlns:a16="http://schemas.microsoft.com/office/drawing/2014/main" val="20004"/>
                    </a:ext>
                  </a:extLst>
                </a:gridCol>
                <a:gridCol w="1549400">
                  <a:extLst>
                    <a:ext uri="{9D8B030D-6E8A-4147-A177-3AD203B41FA5}">
                      <a16:colId xmlns:a16="http://schemas.microsoft.com/office/drawing/2014/main" val="20005"/>
                    </a:ext>
                  </a:extLst>
                </a:gridCol>
              </a:tblGrid>
              <a:tr h="907996">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Индикатор</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рК</a:t>
                      </a:r>
                      <a:r>
                        <a:rPr kumimoji="0" lang="kk-KZ" altLang="ru-RU" sz="1800" b="1" i="0" u="none" strike="noStrike" cap="none" normalizeH="0" baseline="-30000">
                          <a:ln>
                            <a:noFill/>
                          </a:ln>
                          <a:solidFill>
                            <a:schemeClr val="tx1"/>
                          </a:solidFill>
                          <a:effectLst/>
                          <a:latin typeface="Kz Times New Roman" pitchFamily="18" charset="0"/>
                          <a:cs typeface="Times New Roman" panose="02020603050405020304" pitchFamily="18" charset="0"/>
                        </a:rPr>
                        <a:t>инд.</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Түсі ауысу аралығы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рТ</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қышқыл-дық түрі</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негіздік түрі</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900">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Метилді 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3.1</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2.4 – </a:t>
                      </a:r>
                      <a:r>
                        <a:rPr kumimoji="0" lang="kk-KZ" altLang="ru-RU" sz="1800" b="1" i="0" u="none" strike="noStrike" cap="none" normalizeH="0" baseline="0">
                          <a:ln>
                            <a:noFill/>
                          </a:ln>
                          <a:solidFill>
                            <a:schemeClr val="tx1"/>
                          </a:solidFill>
                          <a:effectLst/>
                          <a:latin typeface="Kz Times New Roman" pitchFamily="18" charset="0"/>
                        </a:rPr>
                        <a:t>   </a:t>
                      </a: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4.0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3.0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2900">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Метилоранж</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3.5</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3.2 – 4.4</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4.0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0042">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Метилді 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5.0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4.2 – 6.2</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5.5</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2900">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Лакмус</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7.0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5.0 – 8.0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7.0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көк</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2900">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Фенолды 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8.0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6.8 – 8.2</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7.5</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сары</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2900">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Фенолфталеин</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8.7</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8.0 – 9.8</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9.0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түссіз</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күлгін-қызыл</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42900">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Тимофталеин</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9.6</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9.3 – 10.5</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10.0</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a:ln>
                            <a:noFill/>
                          </a:ln>
                          <a:solidFill>
                            <a:schemeClr val="tx1"/>
                          </a:solidFill>
                          <a:effectLst/>
                          <a:latin typeface="Kz Times New Roman" pitchFamily="18" charset="0"/>
                          <a:cs typeface="Times New Roman" panose="02020603050405020304" pitchFamily="18" charset="0"/>
                        </a:rPr>
                        <a:t>түссіз</a:t>
                      </a:r>
                      <a:endParaRPr kumimoji="0" lang="kk-KZ" altLang="ru-RU" sz="1800" b="1" i="0" u="none" strike="noStrike" cap="none" normalizeH="0" baseline="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tabLst>
                          <a:tab pos="1260475" algn="l"/>
                        </a:tabLst>
                        <a:defRPr sz="2800">
                          <a:solidFill>
                            <a:schemeClr val="tx1"/>
                          </a:solidFill>
                          <a:latin typeface="Arial" panose="020B0604020202020204" pitchFamily="34" charset="0"/>
                        </a:defRPr>
                      </a:lvl1pPr>
                      <a:lvl2pPr>
                        <a:spcBef>
                          <a:spcPct val="20000"/>
                        </a:spcBef>
                        <a:buClr>
                          <a:schemeClr val="accent2"/>
                        </a:buClr>
                        <a:buSzPct val="80000"/>
                        <a:buFont typeface="Wingdings" panose="05000000000000000000" pitchFamily="2" charset="2"/>
                        <a:tabLst>
                          <a:tab pos="1260475" algn="l"/>
                        </a:tabLst>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tabLst>
                          <a:tab pos="1260475" algn="l"/>
                        </a:tabLst>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tabLst>
                          <a:tab pos="1260475" algn="l"/>
                        </a:tabLst>
                        <a:defRPr>
                          <a:solidFill>
                            <a:schemeClr val="tx1"/>
                          </a:solidFill>
                          <a:latin typeface="Arial" panose="020B0604020202020204" pitchFamily="34" charset="0"/>
                        </a:defRPr>
                      </a:lvl4pPr>
                      <a:lvl5pPr>
                        <a:spcBef>
                          <a:spcPct val="20000"/>
                        </a:spcBef>
                        <a:buClr>
                          <a:schemeClr val="bg2"/>
                        </a:buClr>
                        <a:buFont typeface="Wingdings" panose="05000000000000000000" pitchFamily="2" charset="2"/>
                        <a:tabLst>
                          <a:tab pos="1260475" algn="l"/>
                        </a:tabLst>
                        <a:defRPr>
                          <a:solidFill>
                            <a:schemeClr val="tx1"/>
                          </a:solidFill>
                          <a:latin typeface="Arial" panose="020B0604020202020204" pitchFamily="34" charset="0"/>
                        </a:defRPr>
                      </a:lvl5pPr>
                      <a:lvl6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6pPr>
                      <a:lvl7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7pPr>
                      <a:lvl8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8pPr>
                      <a:lvl9pPr fontAlgn="base">
                        <a:spcBef>
                          <a:spcPct val="20000"/>
                        </a:spcBef>
                        <a:spcAft>
                          <a:spcPct val="0"/>
                        </a:spcAft>
                        <a:buClr>
                          <a:schemeClr val="bg2"/>
                        </a:buClr>
                        <a:buFont typeface="Wingdings" panose="05000000000000000000" pitchFamily="2" charset="2"/>
                        <a:tabLst>
                          <a:tab pos="1260475"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kk-KZ" altLang="ru-RU" sz="1800" b="1" i="0" u="none" strike="noStrike" cap="none" normalizeH="0" baseline="0" dirty="0">
                          <a:ln>
                            <a:noFill/>
                          </a:ln>
                          <a:solidFill>
                            <a:schemeClr val="tx1"/>
                          </a:solidFill>
                          <a:effectLst/>
                          <a:latin typeface="Kz Times New Roman" pitchFamily="18" charset="0"/>
                          <a:cs typeface="Times New Roman" panose="02020603050405020304" pitchFamily="18" charset="0"/>
                        </a:rPr>
                        <a:t>көк</a:t>
                      </a:r>
                      <a:endParaRPr kumimoji="0" lang="kk-KZ" altLang="ru-RU" sz="1800" b="1" i="0" u="none" strike="noStrike" cap="none" normalizeH="0" baseline="0" dirty="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182AD1F0-256B-4ED2-832D-129AE37EA2A0}"/>
              </a:ext>
            </a:extLst>
          </p:cNvPr>
          <p:cNvSpPr>
            <a:spLocks noGrp="1" noChangeArrowheads="1"/>
          </p:cNvSpPr>
          <p:nvPr>
            <p:ph type="body" idx="1"/>
          </p:nvPr>
        </p:nvSpPr>
        <p:spPr>
          <a:xfrm>
            <a:off x="2063750" y="333375"/>
            <a:ext cx="8362950" cy="5399088"/>
          </a:xfrm>
        </p:spPr>
        <p:txBody>
          <a:bodyPr/>
          <a:lstStyle/>
          <a:p>
            <a:pPr marL="609600" indent="-609600" algn="ctr">
              <a:buNone/>
            </a:pPr>
            <a:r>
              <a:rPr lang="kk-KZ" altLang="ru-RU" b="1">
                <a:latin typeface="Times New Roman" panose="02020603050405020304" pitchFamily="18" charset="0"/>
                <a:cs typeface="Times New Roman" panose="02020603050405020304" pitchFamily="18" charset="0"/>
              </a:rPr>
              <a:t>Индикатордың ілімдері (теориялары)</a:t>
            </a:r>
          </a:p>
          <a:p>
            <a:pPr marL="609600" indent="-609600">
              <a:buNone/>
            </a:pPr>
            <a:endParaRPr lang="kk-KZ" altLang="ru-RU" b="1">
              <a:latin typeface="Times New Roman" panose="02020603050405020304" pitchFamily="18" charset="0"/>
              <a:cs typeface="Times New Roman" panose="02020603050405020304" pitchFamily="18" charset="0"/>
            </a:endParaRPr>
          </a:p>
          <a:p>
            <a:pPr marL="609600" indent="-609600">
              <a:buNone/>
            </a:pPr>
            <a:r>
              <a:rPr lang="en-US" altLang="ru-RU" b="1">
                <a:latin typeface="Times New Roman" panose="02020603050405020304" pitchFamily="18" charset="0"/>
                <a:cs typeface="Times New Roman" panose="02020603050405020304" pitchFamily="18" charset="0"/>
              </a:rPr>
              <a:t>     </a:t>
            </a:r>
            <a:r>
              <a:rPr lang="kk-KZ" altLang="ru-RU" b="1">
                <a:latin typeface="Times New Roman" panose="02020603050405020304" pitchFamily="18" charset="0"/>
                <a:cs typeface="Times New Roman" panose="02020603050405020304" pitchFamily="18" charset="0"/>
              </a:rPr>
              <a:t>1. Иондық теория (Аррениус теориясы)</a:t>
            </a:r>
          </a:p>
          <a:p>
            <a:pPr marL="609600" indent="-609600">
              <a:buNone/>
            </a:pPr>
            <a:r>
              <a:rPr lang="kk-KZ" altLang="ru-RU">
                <a:latin typeface="Times New Roman" panose="02020603050405020304" pitchFamily="18" charset="0"/>
                <a:cs typeface="Times New Roman" panose="02020603050405020304" pitchFamily="18" charset="0"/>
              </a:rPr>
              <a:t>      Диссоциацияланбаған иондар немесе ионданбаған молекулалар және иондар әр түрлі түсті болады.</a:t>
            </a:r>
          </a:p>
          <a:p>
            <a:pPr marL="609600" indent="-609600">
              <a:buNone/>
            </a:pPr>
            <a:r>
              <a:rPr lang="kk-KZ" altLang="ru-RU">
                <a:latin typeface="Times New Roman" panose="02020603050405020304" pitchFamily="18" charset="0"/>
                <a:cs typeface="Times New Roman" panose="02020603050405020304" pitchFamily="18" charset="0"/>
              </a:rPr>
              <a:t>Мысалы: лакмус </a:t>
            </a:r>
            <a:r>
              <a:rPr lang="en-US" altLang="ru-RU">
                <a:latin typeface="Times New Roman" panose="02020603050405020304" pitchFamily="18" charset="0"/>
                <a:cs typeface="Times New Roman" panose="02020603050405020304" pitchFamily="18" charset="0"/>
              </a:rPr>
              <a:t>HInd          H</a:t>
            </a:r>
            <a:r>
              <a:rPr lang="en-US" altLang="ru-RU" baseline="30000">
                <a:latin typeface="Times New Roman" panose="02020603050405020304" pitchFamily="18" charset="0"/>
                <a:cs typeface="Times New Roman" panose="02020603050405020304" pitchFamily="18" charset="0"/>
              </a:rPr>
              <a:t>+</a:t>
            </a:r>
            <a:r>
              <a:rPr lang="en-US" altLang="ru-RU">
                <a:latin typeface="Times New Roman" panose="02020603050405020304" pitchFamily="18" charset="0"/>
                <a:cs typeface="Times New Roman" panose="02020603050405020304" pitchFamily="18" charset="0"/>
              </a:rPr>
              <a:t> + Ind</a:t>
            </a:r>
            <a:r>
              <a:rPr lang="en-US" altLang="ru-RU" baseline="30000">
                <a:latin typeface="Times New Roman" panose="02020603050405020304" pitchFamily="18" charset="0"/>
                <a:cs typeface="Times New Roman" panose="02020603050405020304" pitchFamily="18" charset="0"/>
              </a:rPr>
              <a:t>-</a:t>
            </a:r>
            <a:r>
              <a:rPr lang="en-US" altLang="ru-RU">
                <a:latin typeface="Times New Roman" panose="02020603050405020304" pitchFamily="18" charset="0"/>
                <a:cs typeface="Times New Roman" panose="02020603050405020304" pitchFamily="18" charset="0"/>
              </a:rPr>
              <a:t>   </a:t>
            </a:r>
            <a:endParaRPr lang="kk-KZ" altLang="ru-RU">
              <a:latin typeface="Times New Roman" panose="02020603050405020304" pitchFamily="18" charset="0"/>
              <a:cs typeface="Times New Roman" panose="02020603050405020304" pitchFamily="18" charset="0"/>
            </a:endParaRPr>
          </a:p>
          <a:p>
            <a:pPr marL="609600" indent="-609600">
              <a:buNone/>
            </a:pPr>
            <a:r>
              <a:rPr lang="en-US" altLang="ru-RU">
                <a:latin typeface="Times New Roman" panose="02020603050405020304" pitchFamily="18" charset="0"/>
                <a:cs typeface="Times New Roman" panose="02020603050405020304" pitchFamily="18" charset="0"/>
              </a:rPr>
              <a:t>                           </a:t>
            </a:r>
            <a:r>
              <a:rPr lang="kk-KZ" altLang="ru-RU">
                <a:latin typeface="Times New Roman" panose="02020603050405020304" pitchFamily="18" charset="0"/>
                <a:cs typeface="Times New Roman" panose="02020603050405020304" pitchFamily="18" charset="0"/>
              </a:rPr>
              <a:t>қызыл              көк</a:t>
            </a:r>
          </a:p>
          <a:p>
            <a:pPr marL="609600" indent="-609600">
              <a:buNone/>
            </a:pPr>
            <a:endParaRPr lang="kk-KZ" altLang="ru-RU">
              <a:latin typeface="Times New Roman" panose="02020603050405020304" pitchFamily="18" charset="0"/>
              <a:cs typeface="Times New Roman" panose="02020603050405020304" pitchFamily="18" charset="0"/>
            </a:endParaRPr>
          </a:p>
          <a:p>
            <a:pPr marL="609600" indent="-609600">
              <a:buNone/>
            </a:pPr>
            <a:r>
              <a:rPr lang="kk-KZ" altLang="ru-RU">
                <a:latin typeface="Times New Roman" panose="02020603050405020304" pitchFamily="18" charset="0"/>
                <a:cs typeface="Times New Roman" panose="02020603050405020304" pitchFamily="18" charset="0"/>
              </a:rPr>
              <a:t>фенолфталеин   </a:t>
            </a:r>
            <a:r>
              <a:rPr lang="en-US" altLang="ru-RU">
                <a:latin typeface="Times New Roman" panose="02020603050405020304" pitchFamily="18" charset="0"/>
                <a:cs typeface="Times New Roman" panose="02020603050405020304" pitchFamily="18" charset="0"/>
              </a:rPr>
              <a:t>HInd          H</a:t>
            </a:r>
            <a:r>
              <a:rPr lang="en-US" altLang="ru-RU" baseline="30000">
                <a:latin typeface="Times New Roman" panose="02020603050405020304" pitchFamily="18" charset="0"/>
                <a:cs typeface="Times New Roman" panose="02020603050405020304" pitchFamily="18" charset="0"/>
              </a:rPr>
              <a:t>+</a:t>
            </a:r>
            <a:r>
              <a:rPr lang="en-US" altLang="ru-RU">
                <a:latin typeface="Times New Roman" panose="02020603050405020304" pitchFamily="18" charset="0"/>
                <a:cs typeface="Times New Roman" panose="02020603050405020304" pitchFamily="18" charset="0"/>
              </a:rPr>
              <a:t> + Ind</a:t>
            </a:r>
            <a:r>
              <a:rPr lang="en-US" altLang="ru-RU" baseline="30000">
                <a:latin typeface="Times New Roman" panose="02020603050405020304" pitchFamily="18" charset="0"/>
                <a:cs typeface="Times New Roman" panose="02020603050405020304" pitchFamily="18" charset="0"/>
              </a:rPr>
              <a:t>-</a:t>
            </a:r>
            <a:r>
              <a:rPr lang="en-US" altLang="ru-RU">
                <a:latin typeface="Times New Roman" panose="02020603050405020304" pitchFamily="18" charset="0"/>
                <a:cs typeface="Times New Roman" panose="02020603050405020304" pitchFamily="18" charset="0"/>
              </a:rPr>
              <a:t> </a:t>
            </a:r>
            <a:endParaRPr lang="kk-KZ" altLang="ru-RU">
              <a:latin typeface="Times New Roman" panose="02020603050405020304" pitchFamily="18" charset="0"/>
              <a:cs typeface="Times New Roman" panose="02020603050405020304" pitchFamily="18" charset="0"/>
            </a:endParaRPr>
          </a:p>
          <a:p>
            <a:pPr marL="609600" indent="-609600">
              <a:buNone/>
            </a:pPr>
            <a:r>
              <a:rPr lang="kk-KZ" altLang="ru-RU">
                <a:latin typeface="Times New Roman" panose="02020603050405020304" pitchFamily="18" charset="0"/>
                <a:cs typeface="Times New Roman" panose="02020603050405020304" pitchFamily="18" charset="0"/>
              </a:rPr>
              <a:t>                             түссіз          </a:t>
            </a:r>
            <a:r>
              <a:rPr lang="ru-RU" altLang="ru-RU">
                <a:latin typeface="Times New Roman" panose="02020603050405020304" pitchFamily="18" charset="0"/>
                <a:cs typeface="Times New Roman" panose="02020603050405020304" pitchFamily="18" charset="0"/>
              </a:rPr>
              <a:t>малина </a:t>
            </a:r>
            <a:r>
              <a:rPr lang="kk-KZ" altLang="ru-RU">
                <a:latin typeface="Times New Roman" panose="02020603050405020304" pitchFamily="18" charset="0"/>
                <a:cs typeface="Times New Roman" panose="02020603050405020304" pitchFamily="18" charset="0"/>
              </a:rPr>
              <a:t>түсті</a:t>
            </a:r>
            <a:endParaRPr lang="ru-RU" altLang="ru-RU">
              <a:latin typeface="Times New Roman" panose="02020603050405020304" pitchFamily="18" charset="0"/>
              <a:cs typeface="Times New Roman" panose="02020603050405020304" pitchFamily="18" charset="0"/>
            </a:endParaRPr>
          </a:p>
          <a:p>
            <a:pPr marL="609600" indent="-609600">
              <a:buNone/>
            </a:pPr>
            <a:endParaRPr lang="ru-RU" altLang="ru-RU">
              <a:latin typeface="Times New Roman" panose="02020603050405020304" pitchFamily="18" charset="0"/>
              <a:cs typeface="Times New Roman" panose="02020603050405020304" pitchFamily="18" charset="0"/>
            </a:endParaRPr>
          </a:p>
        </p:txBody>
      </p:sp>
      <p:sp>
        <p:nvSpPr>
          <p:cNvPr id="12291" name="Line 4">
            <a:extLst>
              <a:ext uri="{FF2B5EF4-FFF2-40B4-BE49-F238E27FC236}">
                <a16:creationId xmlns:a16="http://schemas.microsoft.com/office/drawing/2014/main" id="{A93BCC03-AF3C-45A8-BE12-7A8AE8A23E8A}"/>
              </a:ext>
            </a:extLst>
          </p:cNvPr>
          <p:cNvSpPr>
            <a:spLocks noChangeShapeType="1"/>
          </p:cNvSpPr>
          <p:nvPr/>
        </p:nvSpPr>
        <p:spPr bwMode="auto">
          <a:xfrm>
            <a:off x="5664200" y="3284538"/>
            <a:ext cx="6477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KZ"/>
          </a:p>
        </p:txBody>
      </p:sp>
      <p:sp>
        <p:nvSpPr>
          <p:cNvPr id="12292" name="Line 5">
            <a:extLst>
              <a:ext uri="{FF2B5EF4-FFF2-40B4-BE49-F238E27FC236}">
                <a16:creationId xmlns:a16="http://schemas.microsoft.com/office/drawing/2014/main" id="{E15E5D32-23BF-49AE-B570-7D92449AC818}"/>
              </a:ext>
            </a:extLst>
          </p:cNvPr>
          <p:cNvSpPr>
            <a:spLocks noChangeShapeType="1"/>
          </p:cNvSpPr>
          <p:nvPr/>
        </p:nvSpPr>
        <p:spPr bwMode="auto">
          <a:xfrm>
            <a:off x="5519738" y="4652963"/>
            <a:ext cx="6477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K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Прямоугольник 3">
            <a:extLst>
              <a:ext uri="{FF2B5EF4-FFF2-40B4-BE49-F238E27FC236}">
                <a16:creationId xmlns:a16="http://schemas.microsoft.com/office/drawing/2014/main" id="{3A2FB10F-9254-4A6B-838D-FD183418A4C5}"/>
              </a:ext>
            </a:extLst>
          </p:cNvPr>
          <p:cNvSpPr>
            <a:spLocks noChangeArrowheads="1"/>
          </p:cNvSpPr>
          <p:nvPr/>
        </p:nvSpPr>
        <p:spPr bwMode="auto">
          <a:xfrm>
            <a:off x="1631950" y="346075"/>
            <a:ext cx="87122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lnSpc>
                <a:spcPct val="150000"/>
              </a:lnSpc>
              <a:spcBef>
                <a:spcPct val="0"/>
              </a:spcBef>
              <a:buClrTx/>
              <a:buSzTx/>
              <a:buFontTx/>
              <a:buNone/>
            </a:pPr>
            <a:r>
              <a:rPr lang="ru-RU" altLang="ru-KZ" sz="2800" b="1">
                <a:solidFill>
                  <a:srgbClr val="7030A0"/>
                </a:solidFill>
                <a:latin typeface="Times New Roman" panose="02020603050405020304" pitchFamily="18" charset="0"/>
                <a:cs typeface="Times New Roman" panose="02020603050405020304" pitchFamily="18" charset="0"/>
              </a:rPr>
              <a:t>Иондық теорияның кемшілігі:</a:t>
            </a:r>
            <a:br>
              <a:rPr lang="ru-RU" altLang="ru-KZ" sz="2800">
                <a:solidFill>
                  <a:srgbClr val="7030A0"/>
                </a:solidFill>
                <a:latin typeface="Times New Roman" panose="02020603050405020304" pitchFamily="18" charset="0"/>
                <a:cs typeface="Times New Roman" panose="02020603050405020304" pitchFamily="18" charset="0"/>
              </a:rPr>
            </a:br>
            <a:r>
              <a:rPr lang="ru-RU" altLang="ru-KZ" sz="2800">
                <a:solidFill>
                  <a:srgbClr val="000000"/>
                </a:solidFill>
                <a:latin typeface="Times New Roman" panose="02020603050405020304" pitchFamily="18" charset="0"/>
                <a:cs typeface="Times New Roman" panose="02020603050405020304" pitchFamily="18" charset="0"/>
              </a:rPr>
              <a:t>–Қышқылды және сілтілі түрлерінің түстері әртүрлі деген тұжырым, бірақ түстерінің болуы және өзгерісі туралы түсініктеме жоқ.</a:t>
            </a:r>
            <a:br>
              <a:rPr lang="ru-RU" altLang="ru-KZ" sz="2800">
                <a:solidFill>
                  <a:srgbClr val="000000"/>
                </a:solidFill>
                <a:latin typeface="Times New Roman" panose="02020603050405020304" pitchFamily="18" charset="0"/>
                <a:cs typeface="Times New Roman" panose="02020603050405020304" pitchFamily="18" charset="0"/>
              </a:rPr>
            </a:br>
            <a:r>
              <a:rPr lang="ru-RU" altLang="ru-KZ" sz="2800">
                <a:solidFill>
                  <a:srgbClr val="000000"/>
                </a:solidFill>
                <a:latin typeface="Times New Roman" panose="02020603050405020304" pitchFamily="18" charset="0"/>
                <a:cs typeface="Times New Roman" panose="02020603050405020304" pitchFamily="18" charset="0"/>
              </a:rPr>
              <a:t>–Құрылымы мен түсі байланысты емес.</a:t>
            </a:r>
            <a:br>
              <a:rPr lang="ru-RU" altLang="ru-KZ" sz="2800">
                <a:solidFill>
                  <a:srgbClr val="000000"/>
                </a:solidFill>
                <a:latin typeface="Times New Roman" panose="02020603050405020304" pitchFamily="18" charset="0"/>
                <a:cs typeface="Times New Roman" panose="02020603050405020304" pitchFamily="18" charset="0"/>
              </a:rPr>
            </a:br>
            <a:r>
              <a:rPr lang="ru-RU" altLang="ru-KZ" sz="2800">
                <a:solidFill>
                  <a:srgbClr val="000000"/>
                </a:solidFill>
                <a:latin typeface="Times New Roman" panose="02020603050405020304" pitchFamily="18" charset="0"/>
                <a:cs typeface="Times New Roman" panose="02020603050405020304" pitchFamily="18" charset="0"/>
              </a:rPr>
              <a:t>–Түсінің өзгеруі – иондық процесс, бірақ неге ол көп жағдайда ұзақ жүреді?</a:t>
            </a:r>
            <a:br>
              <a:rPr lang="ru-RU" altLang="ru-KZ" sz="2800">
                <a:solidFill>
                  <a:srgbClr val="000000"/>
                </a:solidFill>
                <a:latin typeface="Times New Roman" panose="02020603050405020304" pitchFamily="18" charset="0"/>
                <a:cs typeface="Times New Roman" panose="02020603050405020304" pitchFamily="18" charset="0"/>
              </a:rPr>
            </a:br>
            <a:r>
              <a:rPr lang="ru-RU" altLang="ru-KZ" sz="2800">
                <a:solidFill>
                  <a:srgbClr val="7030A0"/>
                </a:solidFill>
                <a:latin typeface="Times New Roman" panose="02020603050405020304" pitchFamily="18" charset="0"/>
                <a:cs typeface="Times New Roman" panose="02020603050405020304" pitchFamily="18" charset="0"/>
              </a:rPr>
              <a:t>• </a:t>
            </a:r>
            <a:r>
              <a:rPr lang="ru-RU" altLang="ru-KZ" sz="2800" b="1">
                <a:solidFill>
                  <a:srgbClr val="7030A0"/>
                </a:solidFill>
                <a:latin typeface="Times New Roman" panose="02020603050405020304" pitchFamily="18" charset="0"/>
                <a:cs typeface="Times New Roman" panose="02020603050405020304" pitchFamily="18" charset="0"/>
              </a:rPr>
              <a:t>Иондық теорияның артықшылығы: </a:t>
            </a:r>
            <a:r>
              <a:rPr lang="ru-RU" altLang="ru-KZ" sz="2800">
                <a:solidFill>
                  <a:srgbClr val="000000"/>
                </a:solidFill>
                <a:latin typeface="Times New Roman" panose="02020603050405020304" pitchFamily="18" charset="0"/>
                <a:cs typeface="Times New Roman" panose="02020603050405020304" pitchFamily="18" charset="0"/>
              </a:rPr>
              <a:t>түстің өзгеру нәтижелерін сандық тұрғыдан түсіндіріп беру мүмкіндігі.</a:t>
            </a:r>
            <a:endParaRPr lang="ru-RU" altLang="ru-KZ"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01227F3D-7135-4AB5-9A02-6B143FB004D6}"/>
              </a:ext>
            </a:extLst>
          </p:cNvPr>
          <p:cNvSpPr>
            <a:spLocks noGrp="1" noChangeArrowheads="1"/>
          </p:cNvSpPr>
          <p:nvPr>
            <p:ph type="body" idx="1"/>
          </p:nvPr>
        </p:nvSpPr>
        <p:spPr>
          <a:xfrm>
            <a:off x="1992313" y="333376"/>
            <a:ext cx="8229600" cy="5903913"/>
          </a:xfrm>
        </p:spPr>
        <p:txBody>
          <a:bodyPr/>
          <a:lstStyle/>
          <a:p>
            <a:pPr eaLnBrk="1" hangingPunct="1">
              <a:buFont typeface="Wingdings" panose="05000000000000000000" pitchFamily="2" charset="2"/>
              <a:buNone/>
            </a:pPr>
            <a:r>
              <a:rPr lang="en-US" altLang="ru-RU" b="1">
                <a:latin typeface="Times New Roman" panose="02020603050405020304" pitchFamily="18" charset="0"/>
                <a:cs typeface="Times New Roman" panose="02020603050405020304" pitchFamily="18" charset="0"/>
              </a:rPr>
              <a:t>    </a:t>
            </a:r>
            <a:r>
              <a:rPr lang="kk-KZ" altLang="ru-RU" b="1">
                <a:latin typeface="Times New Roman" panose="02020603050405020304" pitchFamily="18" charset="0"/>
                <a:cs typeface="Times New Roman" panose="02020603050405020304" pitchFamily="18" charset="0"/>
              </a:rPr>
              <a:t>2. Хромофорлы теория</a:t>
            </a:r>
          </a:p>
          <a:p>
            <a:pPr eaLnBrk="1" hangingPunct="1">
              <a:buFont typeface="Wingdings" panose="05000000000000000000" pitchFamily="2" charset="2"/>
              <a:buNone/>
            </a:pPr>
            <a:r>
              <a:rPr lang="en-US" altLang="ru-RU">
                <a:latin typeface="Times New Roman" panose="02020603050405020304" pitchFamily="18" charset="0"/>
                <a:cs typeface="Times New Roman" panose="02020603050405020304" pitchFamily="18" charset="0"/>
              </a:rPr>
              <a:t>    </a:t>
            </a:r>
            <a:r>
              <a:rPr lang="kk-KZ" altLang="ru-RU">
                <a:latin typeface="Times New Roman" panose="02020603050405020304" pitchFamily="18" charset="0"/>
                <a:cs typeface="Times New Roman" panose="02020603050405020304" pitchFamily="18" charset="0"/>
              </a:rPr>
              <a:t>Бұл теория индикатордың құрамында ерекше</a:t>
            </a:r>
            <a:r>
              <a:rPr lang="en-US" altLang="ru-RU">
                <a:latin typeface="Times New Roman" panose="02020603050405020304" pitchFamily="18" charset="0"/>
                <a:cs typeface="Times New Roman" panose="02020603050405020304" pitchFamily="18" charset="0"/>
              </a:rPr>
              <a:t> </a:t>
            </a:r>
            <a:r>
              <a:rPr lang="kk-KZ" altLang="ru-RU">
                <a:latin typeface="Times New Roman" panose="02020603050405020304" pitchFamily="18" charset="0"/>
                <a:cs typeface="Times New Roman" panose="02020603050405020304" pitchFamily="18" charset="0"/>
              </a:rPr>
              <a:t>топ болуына байланысты. Бұл топтарды хромофорлы деп атайды. </a:t>
            </a:r>
          </a:p>
          <a:p>
            <a:pPr eaLnBrk="1" hangingPunct="1">
              <a:buFont typeface="Wingdings" panose="05000000000000000000" pitchFamily="2" charset="2"/>
              <a:buNone/>
            </a:pPr>
            <a:r>
              <a:rPr lang="en-US" altLang="ru-RU">
                <a:latin typeface="Times New Roman" panose="02020603050405020304" pitchFamily="18" charset="0"/>
                <a:cs typeface="Times New Roman" panose="02020603050405020304" pitchFamily="18" charset="0"/>
              </a:rPr>
              <a:t>    </a:t>
            </a:r>
            <a:r>
              <a:rPr lang="kk-KZ" altLang="ru-RU">
                <a:latin typeface="Times New Roman" panose="02020603050405020304" pitchFamily="18" charset="0"/>
                <a:cs typeface="Times New Roman" panose="02020603050405020304" pitchFamily="18" charset="0"/>
              </a:rPr>
              <a:t>(</a:t>
            </a:r>
            <a:r>
              <a:rPr lang="en-US" altLang="ru-RU">
                <a:latin typeface="Times New Roman" panose="02020603050405020304" pitchFamily="18" charset="0"/>
                <a:cs typeface="Times New Roman" panose="02020603050405020304" pitchFamily="18" charset="0"/>
              </a:rPr>
              <a:t>&gt;C=O; -N=N-; N=O</a:t>
            </a:r>
            <a:r>
              <a:rPr lang="kk-KZ" altLang="ru-RU">
                <a:latin typeface="Times New Roman" panose="02020603050405020304" pitchFamily="18" charset="0"/>
                <a:cs typeface="Times New Roman" panose="02020603050405020304" pitchFamily="18" charset="0"/>
              </a:rPr>
              <a:t>) </a:t>
            </a:r>
            <a:endParaRPr lang="en-US" altLang="ru-RU">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ru-RU">
                <a:latin typeface="Times New Roman" panose="02020603050405020304" pitchFamily="18" charset="0"/>
                <a:cs typeface="Times New Roman" panose="02020603050405020304" pitchFamily="18" charset="0"/>
              </a:rPr>
              <a:t>    </a:t>
            </a:r>
            <a:r>
              <a:rPr lang="kk-KZ" altLang="ru-RU">
                <a:latin typeface="Times New Roman" panose="02020603050405020304" pitchFamily="18" charset="0"/>
                <a:cs typeface="Times New Roman" panose="02020603050405020304" pitchFamily="18" charset="0"/>
              </a:rPr>
              <a:t>Индикатордың түс өзгеруі хромофорлы топтардың өзгеруіне байланысты (таутомериялық өзгеріске) болады. Индикатордың құрылысының өзгеруі оның түсінің өзгеруіне алып келеді. </a:t>
            </a:r>
            <a:endParaRPr lang="ru-RU" altLang="ru-RU">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Рисунок 4">
            <a:extLst>
              <a:ext uri="{FF2B5EF4-FFF2-40B4-BE49-F238E27FC236}">
                <a16:creationId xmlns:a16="http://schemas.microsoft.com/office/drawing/2014/main" id="{7C8F6348-12FF-48E4-9A7F-68AB66F798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1650" y="952500"/>
            <a:ext cx="86487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16">
            <a:extLst>
              <a:ext uri="{FF2B5EF4-FFF2-40B4-BE49-F238E27FC236}">
                <a16:creationId xmlns:a16="http://schemas.microsoft.com/office/drawing/2014/main" id="{2D59CE2E-C681-4AA5-A287-D615007F0BC5}"/>
              </a:ext>
            </a:extLst>
          </p:cNvPr>
          <p:cNvGraphicFramePr>
            <a:graphicFrameLocks noGrp="1" noChangeAspect="1"/>
          </p:cNvGraphicFramePr>
          <p:nvPr>
            <p:ph/>
          </p:nvPr>
        </p:nvGraphicFramePr>
        <p:xfrm>
          <a:off x="1774825" y="260350"/>
          <a:ext cx="8713788" cy="6408738"/>
        </p:xfrm>
        <a:graphic>
          <a:graphicData uri="http://schemas.openxmlformats.org/presentationml/2006/ole">
            <mc:AlternateContent xmlns:mc="http://schemas.openxmlformats.org/markup-compatibility/2006">
              <mc:Choice xmlns:v="urn:schemas-microsoft-com:vml" Requires="v">
                <p:oleObj spid="_x0000_s3074" name="CS ChemDraw Drawing" r:id="rId3" imgW="5216652" imgH="3473196" progId="ChemDraw.Document.6.0">
                  <p:embed/>
                </p:oleObj>
              </mc:Choice>
              <mc:Fallback>
                <p:oleObj name="CS ChemDraw Drawing" r:id="rId3" imgW="5216652" imgH="3473196" progId="ChemDraw.Document.6.0">
                  <p:embed/>
                  <p:pic>
                    <p:nvPicPr>
                      <p:cNvPr id="16386" name="Object 16">
                        <a:extLst>
                          <a:ext uri="{FF2B5EF4-FFF2-40B4-BE49-F238E27FC236}">
                            <a16:creationId xmlns:a16="http://schemas.microsoft.com/office/drawing/2014/main" id="{2D59CE2E-C681-4AA5-A287-D615007F0B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4825" y="260350"/>
                        <a:ext cx="8713788" cy="640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7" name="Text Box 18">
            <a:extLst>
              <a:ext uri="{FF2B5EF4-FFF2-40B4-BE49-F238E27FC236}">
                <a16:creationId xmlns:a16="http://schemas.microsoft.com/office/drawing/2014/main" id="{2C6B9CF4-AFDF-4058-A844-DC7900490680}"/>
              </a:ext>
            </a:extLst>
          </p:cNvPr>
          <p:cNvSpPr txBox="1">
            <a:spLocks noChangeArrowheads="1"/>
          </p:cNvSpPr>
          <p:nvPr/>
        </p:nvSpPr>
        <p:spPr bwMode="auto">
          <a:xfrm>
            <a:off x="9134475" y="4221164"/>
            <a:ext cx="1150938" cy="9747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kk-KZ" altLang="ru-RU" sz="2000" b="1">
                <a:latin typeface="Century Gothic" panose="020B0502020202020204" pitchFamily="34" charset="0"/>
              </a:rPr>
              <a:t>-</a:t>
            </a:r>
          </a:p>
          <a:p>
            <a:pPr eaLnBrk="1" hangingPunct="1">
              <a:spcBef>
                <a:spcPct val="0"/>
              </a:spcBef>
              <a:buClrTx/>
              <a:buSzTx/>
              <a:buFontTx/>
              <a:buNone/>
            </a:pPr>
            <a:r>
              <a:rPr lang="kk-KZ" altLang="ru-RU" sz="2800" baseline="-25000">
                <a:latin typeface="Century Gothic" panose="020B0502020202020204" pitchFamily="34" charset="0"/>
              </a:rPr>
              <a:t>3</a:t>
            </a:r>
            <a:endParaRPr lang="kk-KZ" altLang="ru-RU" sz="2800" baseline="30000">
              <a:latin typeface="Century Gothic" panose="020B0502020202020204" pitchFamily="34" charset="0"/>
            </a:endParaRPr>
          </a:p>
          <a:p>
            <a:pPr eaLnBrk="1" hangingPunct="1">
              <a:spcBef>
                <a:spcPct val="0"/>
              </a:spcBef>
              <a:buClrTx/>
              <a:buSzTx/>
              <a:buFontTx/>
              <a:buNone/>
            </a:pPr>
            <a:endParaRPr lang="ru-RU" altLang="ru-RU" sz="2800" baseline="-25000">
              <a:latin typeface="Century Gothic" panose="020B0502020202020204" pitchFamily="34" charset="0"/>
            </a:endParaRPr>
          </a:p>
        </p:txBody>
      </p:sp>
      <p:sp>
        <p:nvSpPr>
          <p:cNvPr id="16388" name="Text Box 19">
            <a:extLst>
              <a:ext uri="{FF2B5EF4-FFF2-40B4-BE49-F238E27FC236}">
                <a16:creationId xmlns:a16="http://schemas.microsoft.com/office/drawing/2014/main" id="{A0A7B044-C259-4386-8BDD-F7D8C6AC280F}"/>
              </a:ext>
            </a:extLst>
          </p:cNvPr>
          <p:cNvSpPr txBox="1">
            <a:spLocks noChangeArrowheads="1"/>
          </p:cNvSpPr>
          <p:nvPr/>
        </p:nvSpPr>
        <p:spPr bwMode="auto">
          <a:xfrm>
            <a:off x="5087939" y="260350"/>
            <a:ext cx="2160587"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400" b="1"/>
              <a:t>Метилоранж</a:t>
            </a:r>
            <a:endParaRPr lang="ru-RU" altLang="ru-RU" sz="2400" b="1"/>
          </a:p>
        </p:txBody>
      </p:sp>
      <p:sp>
        <p:nvSpPr>
          <p:cNvPr id="16389" name="Text Box 20">
            <a:extLst>
              <a:ext uri="{FF2B5EF4-FFF2-40B4-BE49-F238E27FC236}">
                <a16:creationId xmlns:a16="http://schemas.microsoft.com/office/drawing/2014/main" id="{3F459B06-4338-4C31-A86C-696269531615}"/>
              </a:ext>
            </a:extLst>
          </p:cNvPr>
          <p:cNvSpPr txBox="1">
            <a:spLocks noChangeArrowheads="1"/>
          </p:cNvSpPr>
          <p:nvPr/>
        </p:nvSpPr>
        <p:spPr bwMode="auto">
          <a:xfrm>
            <a:off x="5087938" y="2941638"/>
            <a:ext cx="5580062" cy="5191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800">
                <a:latin typeface="Calisto MT" panose="02040603050505030304" pitchFamily="18" charset="0"/>
              </a:rPr>
              <a:t>Бейтарап және сілтілі ортада</a:t>
            </a:r>
            <a:endParaRPr lang="ru-RU" altLang="ru-RU" sz="2800">
              <a:latin typeface="Calisto MT" panose="02040603050505030304" pitchFamily="18" charset="0"/>
            </a:endParaRPr>
          </a:p>
        </p:txBody>
      </p:sp>
      <p:sp>
        <p:nvSpPr>
          <p:cNvPr id="16390" name="Text Box 21">
            <a:extLst>
              <a:ext uri="{FF2B5EF4-FFF2-40B4-BE49-F238E27FC236}">
                <a16:creationId xmlns:a16="http://schemas.microsoft.com/office/drawing/2014/main" id="{029FD089-365E-4C1B-8600-7244193411E6}"/>
              </a:ext>
            </a:extLst>
          </p:cNvPr>
          <p:cNvSpPr txBox="1">
            <a:spLocks noChangeArrowheads="1"/>
          </p:cNvSpPr>
          <p:nvPr/>
        </p:nvSpPr>
        <p:spPr bwMode="auto">
          <a:xfrm>
            <a:off x="5448300" y="6124576"/>
            <a:ext cx="4535488" cy="5191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800">
                <a:latin typeface="Calisto MT" panose="02040603050505030304" pitchFamily="18" charset="0"/>
              </a:rPr>
              <a:t>Қышқылды ортада</a:t>
            </a:r>
            <a:endParaRPr lang="ru-RU" altLang="ru-RU" sz="2800">
              <a:latin typeface="Calisto MT" panose="0204060305050503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15">
            <a:extLst>
              <a:ext uri="{FF2B5EF4-FFF2-40B4-BE49-F238E27FC236}">
                <a16:creationId xmlns:a16="http://schemas.microsoft.com/office/drawing/2014/main" id="{69ADD910-9AEB-4949-BC95-56EA5D2936BF}"/>
              </a:ext>
            </a:extLst>
          </p:cNvPr>
          <p:cNvGraphicFramePr>
            <a:graphicFrameLocks noGrp="1" noChangeAspect="1"/>
          </p:cNvGraphicFramePr>
          <p:nvPr>
            <p:ph/>
          </p:nvPr>
        </p:nvGraphicFramePr>
        <p:xfrm>
          <a:off x="2351089" y="1125539"/>
          <a:ext cx="7920037" cy="4752975"/>
        </p:xfrm>
        <a:graphic>
          <a:graphicData uri="http://schemas.openxmlformats.org/presentationml/2006/ole">
            <mc:AlternateContent xmlns:mc="http://schemas.openxmlformats.org/markup-compatibility/2006">
              <mc:Choice xmlns:v="urn:schemas-microsoft-com:vml" Requires="v">
                <p:oleObj spid="_x0000_s4098" name="CS ChemDraw Drawing" r:id="rId3" imgW="4514088" imgH="2415540" progId="ChemDraw.Document.6.0">
                  <p:embed/>
                </p:oleObj>
              </mc:Choice>
              <mc:Fallback>
                <p:oleObj name="CS ChemDraw Drawing" r:id="rId3" imgW="4514088" imgH="2415540" progId="ChemDraw.Document.6.0">
                  <p:embed/>
                  <p:pic>
                    <p:nvPicPr>
                      <p:cNvPr id="17410" name="Object 15">
                        <a:extLst>
                          <a:ext uri="{FF2B5EF4-FFF2-40B4-BE49-F238E27FC236}">
                            <a16:creationId xmlns:a16="http://schemas.microsoft.com/office/drawing/2014/main" id="{69ADD910-9AEB-4949-BC95-56EA5D2936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9" y="1125539"/>
                        <a:ext cx="7920037"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1" name="Text Box 17">
            <a:extLst>
              <a:ext uri="{FF2B5EF4-FFF2-40B4-BE49-F238E27FC236}">
                <a16:creationId xmlns:a16="http://schemas.microsoft.com/office/drawing/2014/main" id="{7EFE1CC1-9480-4293-B064-0613B02ED46E}"/>
              </a:ext>
            </a:extLst>
          </p:cNvPr>
          <p:cNvSpPr txBox="1">
            <a:spLocks noChangeArrowheads="1"/>
          </p:cNvSpPr>
          <p:nvPr/>
        </p:nvSpPr>
        <p:spPr bwMode="auto">
          <a:xfrm>
            <a:off x="4656138" y="1125538"/>
            <a:ext cx="2735262" cy="5191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800" b="1">
                <a:latin typeface="Calisto MT" panose="02040603050505030304" pitchFamily="18" charset="0"/>
              </a:rPr>
              <a:t>Метилоранж</a:t>
            </a:r>
            <a:endParaRPr lang="ru-RU" altLang="ru-RU" sz="2800" b="1">
              <a:latin typeface="Calisto MT" panose="02040603050505030304" pitchFamily="18" charset="0"/>
            </a:endParaRPr>
          </a:p>
        </p:txBody>
      </p:sp>
      <p:sp>
        <p:nvSpPr>
          <p:cNvPr id="17412" name="Text Box 18">
            <a:extLst>
              <a:ext uri="{FF2B5EF4-FFF2-40B4-BE49-F238E27FC236}">
                <a16:creationId xmlns:a16="http://schemas.microsoft.com/office/drawing/2014/main" id="{60686416-A3ED-4F57-9A3C-18148F41DEEA}"/>
              </a:ext>
            </a:extLst>
          </p:cNvPr>
          <p:cNvSpPr txBox="1">
            <a:spLocks noChangeArrowheads="1"/>
          </p:cNvSpPr>
          <p:nvPr/>
        </p:nvSpPr>
        <p:spPr bwMode="auto">
          <a:xfrm>
            <a:off x="1774826" y="5373688"/>
            <a:ext cx="4608513" cy="5191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800">
                <a:latin typeface="Calisto MT" panose="02040603050505030304" pitchFamily="18" charset="0"/>
              </a:rPr>
              <a:t>Сары түсті (сілтілі ортада)</a:t>
            </a:r>
            <a:endParaRPr lang="ru-RU" altLang="ru-RU" sz="2800">
              <a:latin typeface="Calisto MT" panose="02040603050505030304" pitchFamily="18" charset="0"/>
            </a:endParaRPr>
          </a:p>
        </p:txBody>
      </p:sp>
      <p:sp>
        <p:nvSpPr>
          <p:cNvPr id="17413" name="Text Box 19">
            <a:extLst>
              <a:ext uri="{FF2B5EF4-FFF2-40B4-BE49-F238E27FC236}">
                <a16:creationId xmlns:a16="http://schemas.microsoft.com/office/drawing/2014/main" id="{BD5A7646-795D-4AE7-9AC9-FCDCDE0E5AE1}"/>
              </a:ext>
            </a:extLst>
          </p:cNvPr>
          <p:cNvSpPr txBox="1">
            <a:spLocks noChangeArrowheads="1"/>
          </p:cNvSpPr>
          <p:nvPr/>
        </p:nvSpPr>
        <p:spPr bwMode="auto">
          <a:xfrm>
            <a:off x="7032626" y="5300664"/>
            <a:ext cx="3311525" cy="138499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kk-KZ" altLang="ru-RU" sz="2800">
                <a:latin typeface="Calisto MT" panose="02040603050505030304" pitchFamily="18" charset="0"/>
              </a:rPr>
              <a:t>Қызыл түсті (қышқылды ортада)</a:t>
            </a:r>
            <a:endParaRPr lang="ru-RU" altLang="ru-RU" sz="2800">
              <a:latin typeface="Calisto MT" panose="0204060305050503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10">
            <a:extLst>
              <a:ext uri="{FF2B5EF4-FFF2-40B4-BE49-F238E27FC236}">
                <a16:creationId xmlns:a16="http://schemas.microsoft.com/office/drawing/2014/main" id="{B042ED83-564D-4140-999E-0B3CBF967276}"/>
              </a:ext>
            </a:extLst>
          </p:cNvPr>
          <p:cNvGraphicFramePr>
            <a:graphicFrameLocks noGrp="1" noChangeAspect="1"/>
          </p:cNvGraphicFramePr>
          <p:nvPr>
            <p:ph/>
          </p:nvPr>
        </p:nvGraphicFramePr>
        <p:xfrm>
          <a:off x="1774825" y="836614"/>
          <a:ext cx="8642350" cy="4968875"/>
        </p:xfrm>
        <a:graphic>
          <a:graphicData uri="http://schemas.openxmlformats.org/presentationml/2006/ole">
            <mc:AlternateContent xmlns:mc="http://schemas.openxmlformats.org/markup-compatibility/2006">
              <mc:Choice xmlns:v="urn:schemas-microsoft-com:vml" Requires="v">
                <p:oleObj spid="_x0000_s5122" name="CS ChemDraw Drawing" r:id="rId3" imgW="6504432" imgH="3003804" progId="ChemDraw.Document.6.0">
                  <p:embed/>
                </p:oleObj>
              </mc:Choice>
              <mc:Fallback>
                <p:oleObj name="CS ChemDraw Drawing" r:id="rId3" imgW="6504432" imgH="3003804" progId="ChemDraw.Document.6.0">
                  <p:embed/>
                  <p:pic>
                    <p:nvPicPr>
                      <p:cNvPr id="18434" name="Object 10">
                        <a:extLst>
                          <a:ext uri="{FF2B5EF4-FFF2-40B4-BE49-F238E27FC236}">
                            <a16:creationId xmlns:a16="http://schemas.microsoft.com/office/drawing/2014/main" id="{B042ED83-564D-4140-999E-0B3CBF96727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4825" y="836614"/>
                        <a:ext cx="864235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5" name="Text Box 12">
            <a:extLst>
              <a:ext uri="{FF2B5EF4-FFF2-40B4-BE49-F238E27FC236}">
                <a16:creationId xmlns:a16="http://schemas.microsoft.com/office/drawing/2014/main" id="{1D8C6AA2-BACD-4F69-A4F6-1B50ECEFC8AA}"/>
              </a:ext>
            </a:extLst>
          </p:cNvPr>
          <p:cNvSpPr txBox="1">
            <a:spLocks noChangeArrowheads="1"/>
          </p:cNvSpPr>
          <p:nvPr/>
        </p:nvSpPr>
        <p:spPr bwMode="auto">
          <a:xfrm>
            <a:off x="7391401" y="5300663"/>
            <a:ext cx="3025775" cy="9461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kk-KZ" altLang="ru-RU" sz="2800">
                <a:latin typeface="Calisto MT" panose="02040603050505030304" pitchFamily="18" charset="0"/>
              </a:rPr>
              <a:t>Күлгін түсті (сілтілі ортада)</a:t>
            </a:r>
            <a:endParaRPr lang="ru-RU" altLang="ru-RU" sz="2800">
              <a:latin typeface="Calisto MT" panose="02040603050505030304" pitchFamily="18" charset="0"/>
            </a:endParaRPr>
          </a:p>
        </p:txBody>
      </p:sp>
      <p:sp>
        <p:nvSpPr>
          <p:cNvPr id="18436" name="Text Box 13">
            <a:extLst>
              <a:ext uri="{FF2B5EF4-FFF2-40B4-BE49-F238E27FC236}">
                <a16:creationId xmlns:a16="http://schemas.microsoft.com/office/drawing/2014/main" id="{5C811838-DB37-4841-89F6-53CD5B6E95C1}"/>
              </a:ext>
            </a:extLst>
          </p:cNvPr>
          <p:cNvSpPr txBox="1">
            <a:spLocks noChangeArrowheads="1"/>
          </p:cNvSpPr>
          <p:nvPr/>
        </p:nvSpPr>
        <p:spPr bwMode="auto">
          <a:xfrm>
            <a:off x="4943476" y="765176"/>
            <a:ext cx="3097213" cy="5191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800" b="1">
                <a:latin typeface="Calisto MT" panose="02040603050505030304" pitchFamily="18" charset="0"/>
              </a:rPr>
              <a:t>Фенолфталеин</a:t>
            </a:r>
            <a:endParaRPr lang="ru-RU" altLang="ru-RU" sz="2800" b="1">
              <a:latin typeface="Calisto MT" panose="02040603050505030304" pitchFamily="18" charset="0"/>
            </a:endParaRPr>
          </a:p>
        </p:txBody>
      </p:sp>
      <p:sp>
        <p:nvSpPr>
          <p:cNvPr id="18437" name="Text Box 14">
            <a:extLst>
              <a:ext uri="{FF2B5EF4-FFF2-40B4-BE49-F238E27FC236}">
                <a16:creationId xmlns:a16="http://schemas.microsoft.com/office/drawing/2014/main" id="{5C9093A1-CFA0-4FCC-A07A-DD061AE29564}"/>
              </a:ext>
            </a:extLst>
          </p:cNvPr>
          <p:cNvSpPr txBox="1">
            <a:spLocks noChangeArrowheads="1"/>
          </p:cNvSpPr>
          <p:nvPr/>
        </p:nvSpPr>
        <p:spPr bwMode="auto">
          <a:xfrm>
            <a:off x="1524000" y="5300663"/>
            <a:ext cx="4572000" cy="9461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kk-KZ" altLang="ru-RU" sz="2800">
                <a:latin typeface="Calisto MT" panose="02040603050505030304" pitchFamily="18" charset="0"/>
              </a:rPr>
              <a:t>Түссіз (қышқылды және бейтарап ортада)</a:t>
            </a:r>
            <a:endParaRPr lang="ru-RU" altLang="ru-RU" sz="2800">
              <a:latin typeface="Calisto MT" panose="0204060305050503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14">
            <a:extLst>
              <a:ext uri="{FF2B5EF4-FFF2-40B4-BE49-F238E27FC236}">
                <a16:creationId xmlns:a16="http://schemas.microsoft.com/office/drawing/2014/main" id="{45DEDD74-AF31-4DE2-B243-0FF97905535D}"/>
              </a:ext>
            </a:extLst>
          </p:cNvPr>
          <p:cNvGraphicFramePr>
            <a:graphicFrameLocks noGrp="1" noChangeAspect="1"/>
          </p:cNvGraphicFramePr>
          <p:nvPr>
            <p:ph/>
          </p:nvPr>
        </p:nvGraphicFramePr>
        <p:xfrm>
          <a:off x="2135188" y="836613"/>
          <a:ext cx="7993062" cy="5040312"/>
        </p:xfrm>
        <a:graphic>
          <a:graphicData uri="http://schemas.openxmlformats.org/presentationml/2006/ole">
            <mc:AlternateContent xmlns:mc="http://schemas.openxmlformats.org/markup-compatibility/2006">
              <mc:Choice xmlns:v="urn:schemas-microsoft-com:vml" Requires="v">
                <p:oleObj spid="_x0000_s6146" name="CS ChemDraw Drawing" r:id="rId3" imgW="4544568" imgH="2464308" progId="ChemDraw.Document.6.0">
                  <p:embed/>
                </p:oleObj>
              </mc:Choice>
              <mc:Fallback>
                <p:oleObj name="CS ChemDraw Drawing" r:id="rId3" imgW="4544568" imgH="2464308" progId="ChemDraw.Document.6.0">
                  <p:embed/>
                  <p:pic>
                    <p:nvPicPr>
                      <p:cNvPr id="19458" name="Object 14">
                        <a:extLst>
                          <a:ext uri="{FF2B5EF4-FFF2-40B4-BE49-F238E27FC236}">
                            <a16:creationId xmlns:a16="http://schemas.microsoft.com/office/drawing/2014/main" id="{45DEDD74-AF31-4DE2-B243-0FF9790553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5188" y="836613"/>
                        <a:ext cx="7993062"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59" name="Text Box 17">
            <a:extLst>
              <a:ext uri="{FF2B5EF4-FFF2-40B4-BE49-F238E27FC236}">
                <a16:creationId xmlns:a16="http://schemas.microsoft.com/office/drawing/2014/main" id="{4A962E10-4BD9-4EA7-9198-745014C57615}"/>
              </a:ext>
            </a:extLst>
          </p:cNvPr>
          <p:cNvSpPr txBox="1">
            <a:spLocks noChangeArrowheads="1"/>
          </p:cNvSpPr>
          <p:nvPr/>
        </p:nvSpPr>
        <p:spPr bwMode="auto">
          <a:xfrm>
            <a:off x="4943476" y="765176"/>
            <a:ext cx="2881313" cy="5191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800">
                <a:latin typeface="Calisto MT" panose="02040603050505030304" pitchFamily="18" charset="0"/>
              </a:rPr>
              <a:t>Фенолфталеин</a:t>
            </a:r>
            <a:endParaRPr lang="ru-RU" altLang="ru-RU" sz="2800">
              <a:latin typeface="Calisto MT" panose="02040603050505030304" pitchFamily="18" charset="0"/>
            </a:endParaRPr>
          </a:p>
        </p:txBody>
      </p:sp>
      <p:sp>
        <p:nvSpPr>
          <p:cNvPr id="19460" name="Text Box 18">
            <a:extLst>
              <a:ext uri="{FF2B5EF4-FFF2-40B4-BE49-F238E27FC236}">
                <a16:creationId xmlns:a16="http://schemas.microsoft.com/office/drawing/2014/main" id="{2C0B41C9-2291-4B32-AC4B-16E603642F01}"/>
              </a:ext>
            </a:extLst>
          </p:cNvPr>
          <p:cNvSpPr txBox="1">
            <a:spLocks noChangeArrowheads="1"/>
          </p:cNvSpPr>
          <p:nvPr/>
        </p:nvSpPr>
        <p:spPr bwMode="auto">
          <a:xfrm>
            <a:off x="7896226" y="5300663"/>
            <a:ext cx="2233613" cy="5191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800">
                <a:latin typeface="Calisto MT" panose="02040603050505030304" pitchFamily="18" charset="0"/>
              </a:rPr>
              <a:t>Күлгін түсті</a:t>
            </a:r>
            <a:endParaRPr lang="ru-RU" altLang="ru-RU" sz="2800">
              <a:latin typeface="Calisto MT" panose="02040603050505030304" pitchFamily="18" charset="0"/>
            </a:endParaRPr>
          </a:p>
        </p:txBody>
      </p:sp>
      <p:sp>
        <p:nvSpPr>
          <p:cNvPr id="19461" name="Text Box 19">
            <a:extLst>
              <a:ext uri="{FF2B5EF4-FFF2-40B4-BE49-F238E27FC236}">
                <a16:creationId xmlns:a16="http://schemas.microsoft.com/office/drawing/2014/main" id="{CB9672C8-3CF0-4DCE-9413-093BE3434D34}"/>
              </a:ext>
            </a:extLst>
          </p:cNvPr>
          <p:cNvSpPr txBox="1">
            <a:spLocks noChangeArrowheads="1"/>
          </p:cNvSpPr>
          <p:nvPr/>
        </p:nvSpPr>
        <p:spPr bwMode="auto">
          <a:xfrm>
            <a:off x="2135188" y="5373688"/>
            <a:ext cx="5256212" cy="5191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kk-KZ" altLang="ru-RU" sz="2800">
                <a:latin typeface="Calisto MT" panose="02040603050505030304" pitchFamily="18" charset="0"/>
              </a:rPr>
              <a:t>         Түссіз</a:t>
            </a:r>
            <a:endParaRPr lang="ru-RU" altLang="ru-RU" sz="2800">
              <a:latin typeface="Calisto MT" panose="0204060305050503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5"/>
          <p:cNvSpPr>
            <a:spLocks noChangeArrowheads="1"/>
          </p:cNvSpPr>
          <p:nvPr/>
        </p:nvSpPr>
        <p:spPr bwMode="auto">
          <a:xfrm>
            <a:off x="1524000" y="6400801"/>
            <a:ext cx="91440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en-US" altLang="ko-KR" sz="14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a:t>
            </a:r>
            <a:r>
              <a:rPr lang="en-US" altLang="ko-KR" sz="12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 </a:t>
            </a: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4099" name="TextBox 39"/>
          <p:cNvSpPr txBox="1">
            <a:spLocks noChangeArrowheads="1"/>
          </p:cNvSpPr>
          <p:nvPr/>
        </p:nvSpPr>
        <p:spPr bwMode="auto">
          <a:xfrm>
            <a:off x="1524001" y="214313"/>
            <a:ext cx="943927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ru-RU" sz="2400" b="1">
                <a:latin typeface="Times New Roman" panose="02020603050405020304" pitchFamily="18" charset="0"/>
              </a:rPr>
              <a:t>Негізгі анықтамалар:</a:t>
            </a:r>
          </a:p>
          <a:p>
            <a:pPr eaLnBrk="1" hangingPunct="1">
              <a:spcBef>
                <a:spcPct val="0"/>
              </a:spcBef>
              <a:buFontTx/>
              <a:buNone/>
            </a:pPr>
            <a:r>
              <a:rPr lang="kk-KZ" altLang="ru-RU" sz="2400" b="1">
                <a:latin typeface="Times New Roman" panose="02020603050405020304" pitchFamily="18" charset="0"/>
              </a:rPr>
              <a:t>Титриметриялық әдіс </a:t>
            </a:r>
            <a:r>
              <a:rPr lang="kk-KZ" altLang="ru-RU" sz="2400">
                <a:latin typeface="Times New Roman" panose="02020603050405020304" pitchFamily="18" charset="0"/>
              </a:rPr>
              <a:t>– бұл зерттелетін немесе анализденетін </a:t>
            </a:r>
          </a:p>
          <a:p>
            <a:pPr eaLnBrk="1" hangingPunct="1">
              <a:spcBef>
                <a:spcPct val="0"/>
              </a:spcBef>
              <a:buFontTx/>
              <a:buNone/>
            </a:pPr>
            <a:r>
              <a:rPr lang="kk-KZ" altLang="ru-RU" sz="2400">
                <a:latin typeface="Times New Roman" panose="02020603050405020304" pitchFamily="18" charset="0"/>
              </a:rPr>
              <a:t>заттың көлемін өлшеуге арналған әдістер.</a:t>
            </a:r>
          </a:p>
          <a:p>
            <a:pPr eaLnBrk="1" hangingPunct="1">
              <a:spcBef>
                <a:spcPct val="0"/>
              </a:spcBef>
              <a:buFontTx/>
              <a:buNone/>
            </a:pPr>
            <a:r>
              <a:rPr lang="kk-KZ" altLang="ru-RU" sz="2400" b="1">
                <a:latin typeface="Times New Roman" panose="02020603050405020304" pitchFamily="18" charset="0"/>
              </a:rPr>
              <a:t>Титрлеу</a:t>
            </a:r>
            <a:r>
              <a:rPr lang="kk-KZ" altLang="ru-RU" sz="2400">
                <a:latin typeface="Times New Roman" panose="02020603050405020304" pitchFamily="18" charset="0"/>
              </a:rPr>
              <a:t>  - бұл стандартты ерітіндіні анализдейтін ерітіндіге тамшылап эквивалентті нүктеге жеткенше қосу процесі.</a:t>
            </a:r>
          </a:p>
          <a:p>
            <a:pPr eaLnBrk="1" hangingPunct="1">
              <a:spcBef>
                <a:spcPct val="0"/>
              </a:spcBef>
              <a:buFontTx/>
              <a:buNone/>
            </a:pPr>
            <a:r>
              <a:rPr lang="kk-KZ" altLang="ru-RU" sz="2400" b="1">
                <a:latin typeface="Times New Roman" panose="02020603050405020304" pitchFamily="18" charset="0"/>
              </a:rPr>
              <a:t>Эквивалентті нүкте (э.н.)</a:t>
            </a:r>
            <a:r>
              <a:rPr lang="kk-KZ" altLang="ru-RU" sz="2400">
                <a:latin typeface="Times New Roman" panose="02020603050405020304" pitchFamily="18" charset="0"/>
              </a:rPr>
              <a:t>– қосылған титранттың анықтайтын затқа химиялық эквивалентті мәні.</a:t>
            </a:r>
          </a:p>
          <a:p>
            <a:pPr eaLnBrk="1" hangingPunct="1">
              <a:spcBef>
                <a:spcPct val="0"/>
              </a:spcBef>
              <a:buFontTx/>
              <a:buNone/>
            </a:pPr>
            <a:r>
              <a:rPr lang="kk-KZ" altLang="ru-RU" sz="2400" b="1">
                <a:latin typeface="Times New Roman" panose="02020603050405020304" pitchFamily="18" charset="0"/>
              </a:rPr>
              <a:t>Титрлеудің соңғы нүктесі (т.с.н.)</a:t>
            </a:r>
            <a:r>
              <a:rPr lang="kk-KZ" altLang="ru-RU" sz="2400">
                <a:latin typeface="Times New Roman" panose="02020603050405020304" pitchFamily="18" charset="0"/>
              </a:rPr>
              <a:t> -  тәжірибеде индикатордың </a:t>
            </a:r>
          </a:p>
          <a:p>
            <a:pPr eaLnBrk="1" hangingPunct="1">
              <a:spcBef>
                <a:spcPct val="0"/>
              </a:spcBef>
              <a:buFontTx/>
              <a:buNone/>
            </a:pPr>
            <a:r>
              <a:rPr lang="kk-KZ" altLang="ru-RU" sz="2400">
                <a:latin typeface="Times New Roman" panose="02020603050405020304" pitchFamily="18" charset="0"/>
              </a:rPr>
              <a:t>түсінің өзгеруіне немесе физикалық қасиетінің өзрегуіне байланысты табылады</a:t>
            </a:r>
          </a:p>
          <a:p>
            <a:pPr eaLnBrk="1" hangingPunct="1">
              <a:spcBef>
                <a:spcPct val="0"/>
              </a:spcBef>
              <a:buFontTx/>
              <a:buNone/>
            </a:pPr>
            <a:r>
              <a:rPr lang="kk-KZ" altLang="ru-RU" sz="2400" b="1">
                <a:latin typeface="Times New Roman" panose="02020603050405020304" pitchFamily="18" charset="0"/>
              </a:rPr>
              <a:t>Титрлейтін ерітіндіні </a:t>
            </a:r>
            <a:r>
              <a:rPr lang="kk-KZ" altLang="ru-RU" sz="2400">
                <a:latin typeface="Times New Roman" panose="02020603050405020304" pitchFamily="18" charset="0"/>
              </a:rPr>
              <a:t>жиі жұмысшы ерітінді немесе </a:t>
            </a:r>
            <a:r>
              <a:rPr lang="kk-KZ" altLang="ru-RU" sz="2400" b="1">
                <a:latin typeface="Times New Roman" panose="02020603050405020304" pitchFamily="18" charset="0"/>
              </a:rPr>
              <a:t>титрант</a:t>
            </a:r>
            <a:r>
              <a:rPr lang="kk-KZ" altLang="ru-RU" sz="2400">
                <a:latin typeface="Times New Roman" panose="02020603050405020304" pitchFamily="18" charset="0"/>
              </a:rPr>
              <a:t> деп атайды.</a:t>
            </a:r>
          </a:p>
          <a:p>
            <a:pPr eaLnBrk="1" hangingPunct="1">
              <a:spcBef>
                <a:spcPct val="0"/>
              </a:spcBef>
              <a:buFontTx/>
              <a:buNone/>
            </a:pPr>
            <a:r>
              <a:rPr lang="kk-KZ" altLang="ru-RU" sz="2400" b="1">
                <a:latin typeface="Times New Roman" panose="02020603050405020304" pitchFamily="18" charset="0"/>
              </a:rPr>
              <a:t>Титр </a:t>
            </a:r>
            <a:r>
              <a:rPr lang="kk-KZ" altLang="ru-RU" sz="2400">
                <a:latin typeface="Times New Roman" panose="02020603050405020304" pitchFamily="18" charset="0"/>
              </a:rPr>
              <a:t>– 1 мл ерітіндідегі еріген заттың грамм немесе миллиграмм мөлшері (Т).</a:t>
            </a:r>
            <a:endParaRPr lang="ru-RU" altLang="ru-RU" sz="2400">
              <a:latin typeface="Times New Roman" panose="02020603050405020304" pitchFamily="18" charset="0"/>
            </a:endParaRPr>
          </a:p>
        </p:txBody>
      </p:sp>
      <p:sp>
        <p:nvSpPr>
          <p:cNvPr id="4" name="Text Box 100"/>
          <p:cNvSpPr txBox="1">
            <a:spLocks noChangeArrowheads="1"/>
          </p:cNvSpPr>
          <p:nvPr/>
        </p:nvSpPr>
        <p:spPr bwMode="auto">
          <a:xfrm>
            <a:off x="11569522" y="324744"/>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dirty="0">
                <a:latin typeface="Calibri" panose="020F0502020204030204" pitchFamily="34" charset="0"/>
              </a:rPr>
              <a:t>8</a:t>
            </a:r>
          </a:p>
        </p:txBody>
      </p:sp>
    </p:spTree>
    <p:extLst>
      <p:ext uri="{BB962C8B-B14F-4D97-AF65-F5344CB8AC3E}">
        <p14:creationId xmlns:p14="http://schemas.microsoft.com/office/powerpoint/2010/main" val="1575871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7E445F1D-146D-4379-A81C-8AC9496F2BD0}"/>
              </a:ext>
            </a:extLst>
          </p:cNvPr>
          <p:cNvSpPr>
            <a:spLocks noGrp="1" noChangeArrowheads="1"/>
          </p:cNvSpPr>
          <p:nvPr>
            <p:ph type="body" idx="1"/>
          </p:nvPr>
        </p:nvSpPr>
        <p:spPr>
          <a:xfrm>
            <a:off x="1981200" y="404813"/>
            <a:ext cx="8229600" cy="5721350"/>
          </a:xfrm>
        </p:spPr>
        <p:txBody>
          <a:bodyPr/>
          <a:lstStyle/>
          <a:p>
            <a:pPr eaLnBrk="1" hangingPunct="1">
              <a:buFont typeface="Wingdings" panose="05000000000000000000" pitchFamily="2" charset="2"/>
              <a:buNone/>
            </a:pPr>
            <a:r>
              <a:rPr lang="kk-KZ" altLang="ru-RU" b="1">
                <a:latin typeface="Times New Roman" panose="02020603050405020304" pitchFamily="18" charset="0"/>
                <a:cs typeface="Times New Roman" panose="02020603050405020304" pitchFamily="18" charset="0"/>
              </a:rPr>
              <a:t>Индикаторды таңдағанда мынадай талаптар қойылады:</a:t>
            </a:r>
          </a:p>
          <a:p>
            <a:pPr eaLnBrk="1" hangingPunct="1">
              <a:buFont typeface="Wingdings" panose="05000000000000000000" pitchFamily="2" charset="2"/>
              <a:buNone/>
            </a:pPr>
            <a:r>
              <a:rPr lang="kk-KZ" altLang="ru-RU" b="1">
                <a:latin typeface="Times New Roman" panose="02020603050405020304" pitchFamily="18" charset="0"/>
                <a:cs typeface="Times New Roman" panose="02020603050405020304" pitchFamily="18" charset="0"/>
              </a:rPr>
              <a:t>1) Өзінің түсін дәл эквивалент нүктеде өзгертуі тиіс және оның титрлеу қатесі өте төмен болуы керек;</a:t>
            </a:r>
          </a:p>
          <a:p>
            <a:pPr eaLnBrk="1" hangingPunct="1">
              <a:buFont typeface="Wingdings" panose="05000000000000000000" pitchFamily="2" charset="2"/>
              <a:buNone/>
            </a:pPr>
            <a:r>
              <a:rPr lang="kk-KZ" altLang="ru-RU" b="1">
                <a:latin typeface="Times New Roman" panose="02020603050405020304" pitchFamily="18" charset="0"/>
                <a:cs typeface="Times New Roman" panose="02020603050405020304" pitchFamily="18" charset="0"/>
              </a:rPr>
              <a:t>2) Индикатор ерітіндімен жоғары жылдамдықпен әрекеттесу қажет;</a:t>
            </a:r>
          </a:p>
          <a:p>
            <a:pPr eaLnBrk="1" hangingPunct="1">
              <a:buFont typeface="Wingdings" panose="05000000000000000000" pitchFamily="2" charset="2"/>
              <a:buNone/>
            </a:pPr>
            <a:r>
              <a:rPr lang="kk-KZ" altLang="ru-RU" b="1">
                <a:latin typeface="Times New Roman" panose="02020603050405020304" pitchFamily="18" charset="0"/>
                <a:cs typeface="Times New Roman" panose="02020603050405020304" pitchFamily="18" charset="0"/>
              </a:rPr>
              <a:t>3) Түсі анық болу керек және өзгергенде тез байқалу керек;</a:t>
            </a:r>
          </a:p>
          <a:p>
            <a:pPr eaLnBrk="1" hangingPunct="1">
              <a:buFont typeface="Wingdings" panose="05000000000000000000" pitchFamily="2" charset="2"/>
              <a:buNone/>
            </a:pPr>
            <a:r>
              <a:rPr lang="kk-KZ" altLang="ru-RU" b="1">
                <a:latin typeface="Times New Roman" panose="02020603050405020304" pitchFamily="18" charset="0"/>
                <a:cs typeface="Times New Roman" panose="02020603050405020304" pitchFamily="18" charset="0"/>
              </a:rPr>
              <a:t>4) Индикатордың түсі титранттың аз мөлшерінде өзгеруі тиіс;</a:t>
            </a:r>
          </a:p>
          <a:p>
            <a:pPr eaLnBrk="1" hangingPunct="1">
              <a:buFont typeface="Wingdings" panose="05000000000000000000" pitchFamily="2" charset="2"/>
              <a:buNone/>
            </a:pPr>
            <a:r>
              <a:rPr lang="kk-KZ" altLang="ru-RU" b="1">
                <a:latin typeface="Times New Roman" panose="02020603050405020304" pitchFamily="18" charset="0"/>
                <a:cs typeface="Times New Roman" panose="02020603050405020304" pitchFamily="18" charset="0"/>
              </a:rPr>
              <a:t>5) Индикатор тұрақты болуы керек.</a:t>
            </a:r>
            <a:endParaRPr lang="ru-RU" altLang="ru-RU" b="1">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144DEDF-EDA7-4E85-A184-ADF5F9274EBC}"/>
              </a:ext>
            </a:extLst>
          </p:cNvPr>
          <p:cNvSpPr>
            <a:spLocks noGrp="1" noChangeArrowheads="1"/>
          </p:cNvSpPr>
          <p:nvPr>
            <p:ph type="title"/>
          </p:nvPr>
        </p:nvSpPr>
        <p:spPr/>
        <p:txBody>
          <a:bodyPr/>
          <a:lstStyle/>
          <a:p>
            <a:pPr eaLnBrk="1" hangingPunct="1"/>
            <a:r>
              <a:rPr lang="kk-KZ" altLang="ru-RU" sz="2800" b="1"/>
              <a:t>Индикатордың түсінің өзгерту облысына (түсін өзгерту аралығы) мына факторлар әсер етеді:</a:t>
            </a:r>
            <a:endParaRPr lang="ru-RU" altLang="ru-RU" sz="2800" b="1"/>
          </a:p>
        </p:txBody>
      </p:sp>
      <p:sp>
        <p:nvSpPr>
          <p:cNvPr id="22531" name="Rectangle 3">
            <a:extLst>
              <a:ext uri="{FF2B5EF4-FFF2-40B4-BE49-F238E27FC236}">
                <a16:creationId xmlns:a16="http://schemas.microsoft.com/office/drawing/2014/main" id="{1EF755BF-2B83-4C36-A03D-DE6D5630B1D6}"/>
              </a:ext>
            </a:extLst>
          </p:cNvPr>
          <p:cNvSpPr>
            <a:spLocks noGrp="1" noChangeArrowheads="1"/>
          </p:cNvSpPr>
          <p:nvPr>
            <p:ph type="body" idx="1"/>
          </p:nvPr>
        </p:nvSpPr>
        <p:spPr/>
        <p:txBody>
          <a:bodyPr/>
          <a:lstStyle/>
          <a:p>
            <a:pPr marL="609600" indent="-609600">
              <a:buNone/>
            </a:pPr>
            <a:r>
              <a:rPr lang="kk-KZ" altLang="ru-RU" b="1"/>
              <a:t>1. Индикатордың концентрациясы;</a:t>
            </a:r>
          </a:p>
          <a:p>
            <a:pPr marL="609600" indent="-609600">
              <a:buNone/>
            </a:pPr>
            <a:r>
              <a:rPr lang="kk-KZ" altLang="ru-RU" b="1"/>
              <a:t>2. Еріген көміртек диоксиді;</a:t>
            </a:r>
          </a:p>
          <a:p>
            <a:pPr marL="609600" indent="-609600">
              <a:buNone/>
            </a:pPr>
            <a:r>
              <a:rPr lang="kk-KZ" altLang="ru-RU" b="1"/>
              <a:t>3. Бөгде бейтарап электролиттердің болуы;</a:t>
            </a:r>
          </a:p>
          <a:p>
            <a:pPr marL="609600" indent="-609600">
              <a:buNone/>
            </a:pPr>
            <a:r>
              <a:rPr lang="kk-KZ" altLang="ru-RU" b="1"/>
              <a:t>4. Еріткіштердің әсері;</a:t>
            </a:r>
          </a:p>
          <a:p>
            <a:pPr marL="609600" indent="-609600">
              <a:buNone/>
            </a:pPr>
            <a:r>
              <a:rPr lang="kk-KZ" altLang="ru-RU" b="1"/>
              <a:t>5. Ақуызды заттар мен коллоидтардың әсері;</a:t>
            </a:r>
          </a:p>
          <a:p>
            <a:pPr marL="609600" indent="-609600">
              <a:buNone/>
            </a:pPr>
            <a:r>
              <a:rPr lang="kk-KZ" altLang="ru-RU" b="1"/>
              <a:t>6. Температураның әсері.</a:t>
            </a:r>
            <a:endParaRPr lang="ru-RU" altLang="ru-RU" b="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755775" y="136526"/>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1800"/>
              <a:t>10</a:t>
            </a:r>
          </a:p>
        </p:txBody>
      </p:sp>
      <p:sp>
        <p:nvSpPr>
          <p:cNvPr id="14339" name="Rectangle 5"/>
          <p:cNvSpPr>
            <a:spLocks noGrp="1" noChangeArrowheads="1"/>
          </p:cNvSpPr>
          <p:nvPr>
            <p:ph type="title"/>
          </p:nvPr>
        </p:nvSpPr>
        <p:spPr>
          <a:xfrm>
            <a:off x="1524001" y="-142875"/>
            <a:ext cx="9001125" cy="785813"/>
          </a:xfrm>
        </p:spPr>
        <p:txBody>
          <a:bodyPr>
            <a:normAutofit fontScale="90000"/>
          </a:bodyPr>
          <a:lstStyle/>
          <a:p>
            <a:pPr algn="l" eaLnBrk="1" hangingPunct="1"/>
            <a:br>
              <a:rPr lang="kk-KZ" altLang="ru-RU" sz="2400" dirty="0"/>
            </a:br>
            <a:br>
              <a:rPr lang="kk-KZ" altLang="ru-RU" sz="2400" dirty="0"/>
            </a:br>
            <a:br>
              <a:rPr lang="kk-KZ" altLang="ru-RU" sz="2400" dirty="0"/>
            </a:br>
            <a:r>
              <a:rPr lang="kk-KZ" altLang="ru-RU" sz="2000" b="1" dirty="0">
                <a:latin typeface="Times New Roman" panose="02020603050405020304" pitchFamily="18" charset="0"/>
                <a:cs typeface="Times New Roman" panose="02020603050405020304" pitchFamily="18" charset="0"/>
              </a:rPr>
              <a:t>Титрлеу қисықтары</a:t>
            </a:r>
            <a:r>
              <a:rPr lang="kk-KZ" altLang="ru-RU" sz="2000" dirty="0">
                <a:latin typeface="Times New Roman" panose="02020603050405020304" pitchFamily="18" charset="0"/>
                <a:cs typeface="Times New Roman" panose="02020603050405020304" pitchFamily="18" charset="0"/>
              </a:rPr>
              <a:t> – құйылған титранттың көлемі мен титрлеу процесінің өзгеретін параметр арасындағы графикалық өрнектеу.</a:t>
            </a:r>
            <a:br>
              <a:rPr lang="kk-KZ" altLang="ru-RU" sz="2400" dirty="0"/>
            </a:br>
            <a:br>
              <a:rPr lang="kk-KZ" altLang="ru-RU" sz="2400" dirty="0"/>
            </a:br>
            <a:endParaRPr lang="ru-RU" altLang="ru-RU" sz="2400" dirty="0"/>
          </a:p>
        </p:txBody>
      </p:sp>
      <p:sp>
        <p:nvSpPr>
          <p:cNvPr id="14340"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graphicFrame>
        <p:nvGraphicFramePr>
          <p:cNvPr id="9" name="Group 276"/>
          <p:cNvGraphicFramePr>
            <a:graphicFrameLocks noGrp="1"/>
          </p:cNvGraphicFramePr>
          <p:nvPr>
            <p:ph/>
          </p:nvPr>
        </p:nvGraphicFramePr>
        <p:xfrm>
          <a:off x="6096000" y="857250"/>
          <a:ext cx="4572000" cy="2857500"/>
        </p:xfrm>
        <a:graphic>
          <a:graphicData uri="http://schemas.openxmlformats.org/drawingml/2006/table">
            <a:tbl>
              <a:tblPr/>
              <a:tblGrid>
                <a:gridCol w="2308289">
                  <a:extLst>
                    <a:ext uri="{9D8B030D-6E8A-4147-A177-3AD203B41FA5}">
                      <a16:colId xmlns:a16="http://schemas.microsoft.com/office/drawing/2014/main" val="20000"/>
                    </a:ext>
                  </a:extLst>
                </a:gridCol>
                <a:gridCol w="2263711">
                  <a:extLst>
                    <a:ext uri="{9D8B030D-6E8A-4147-A177-3AD203B41FA5}">
                      <a16:colId xmlns:a16="http://schemas.microsoft.com/office/drawing/2014/main" val="20001"/>
                    </a:ext>
                  </a:extLst>
                </a:gridCol>
              </a:tblGrid>
              <a:tr h="3656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a:ln>
                            <a:noFill/>
                          </a:ln>
                          <a:solidFill>
                            <a:schemeClr val="tx1"/>
                          </a:solidFill>
                          <a:effectLst/>
                          <a:latin typeface="Times New Roman" pitchFamily="18" charset="0"/>
                          <a:cs typeface="Times New Roman" pitchFamily="18" charset="0"/>
                        </a:rPr>
                        <a:t>Титрлеу</a:t>
                      </a:r>
                      <a:r>
                        <a:rPr kumimoji="0" lang="ru-RU" sz="1600" b="0" i="0" u="none" strike="noStrike" cap="none" normalizeH="0" baseline="0" dirty="0">
                          <a:ln>
                            <a:noFill/>
                          </a:ln>
                          <a:solidFill>
                            <a:schemeClr val="tx1"/>
                          </a:solidFill>
                          <a:effectLst/>
                          <a:latin typeface="Times New Roman" pitchFamily="18" charset="0"/>
                          <a:cs typeface="Times New Roman" pitchFamily="18" charset="0"/>
                        </a:rPr>
                        <a:t> </a:t>
                      </a:r>
                      <a:r>
                        <a:rPr kumimoji="0" lang="ru-RU" sz="1600" b="0" i="0" u="none" strike="noStrike" cap="none" normalizeH="0" baseline="0" dirty="0" err="1">
                          <a:ln>
                            <a:noFill/>
                          </a:ln>
                          <a:solidFill>
                            <a:schemeClr val="tx1"/>
                          </a:solidFill>
                          <a:effectLst/>
                          <a:latin typeface="Times New Roman" pitchFamily="18" charset="0"/>
                          <a:cs typeface="Times New Roman" pitchFamily="18" charset="0"/>
                        </a:rPr>
                        <a:t>әдісі</a:t>
                      </a:r>
                      <a:endParaRPr kumimoji="0" lang="ru-RU" sz="1600" b="0" i="0" u="none" strike="noStrike" cap="none" normalizeH="0" baseline="0" dirty="0">
                        <a:ln>
                          <a:noFill/>
                        </a:ln>
                        <a:solidFill>
                          <a:schemeClr val="tx1"/>
                        </a:solidFill>
                        <a:effectLst/>
                        <a:latin typeface="Arial" pitchFamily="34"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a:ln>
                            <a:noFill/>
                          </a:ln>
                          <a:solidFill>
                            <a:schemeClr val="tx1"/>
                          </a:solidFill>
                          <a:effectLst/>
                          <a:latin typeface="Times New Roman" pitchFamily="18" charset="0"/>
                          <a:cs typeface="Times New Roman" pitchFamily="18" charset="0"/>
                        </a:rPr>
                        <a:t>Жүйенің қасиеті</a:t>
                      </a:r>
                      <a:endParaRPr kumimoji="0" lang="ru-RU" sz="1600" b="0" i="0" u="none" strike="noStrike" cap="none" normalizeH="0" baseline="0" dirty="0">
                        <a:ln>
                          <a:noFill/>
                        </a:ln>
                        <a:solidFill>
                          <a:schemeClr val="tx1"/>
                        </a:solidFill>
                        <a:effectLst/>
                        <a:latin typeface="Arial" pitchFamily="34"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0"/>
                  </a:ext>
                </a:extLst>
              </a:tr>
              <a:tr h="69036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Қышқылды-негіздік титрлеу</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kk-KZ"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рН – </a:t>
                      </a:r>
                      <a:r>
                        <a:rPr kumimoji="0" lang="en-US"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V (</a:t>
                      </a:r>
                      <a:r>
                        <a:rPr kumimoji="0" lang="kk-KZ"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титрант)</a:t>
                      </a:r>
                      <a:endParaRPr kumimoji="0" lang="ru-RU" sz="1600" b="0" i="0" u="none" strike="noStrike" cap="none" normalizeH="0" baseline="0" dirty="0">
                        <a:ln>
                          <a:noFill/>
                        </a:ln>
                        <a:solidFill>
                          <a:schemeClr val="tx1"/>
                        </a:solidFill>
                        <a:effectLst>
                          <a:outerShdw blurRad="38100" dist="38100" dir="2700000" algn="tl">
                            <a:srgbClr val="FFFFFF"/>
                          </a:outerShdw>
                        </a:effectLst>
                        <a:latin typeface="Arial" pitchFamily="34"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1"/>
                  </a:ext>
                </a:extLst>
              </a:tr>
              <a:tr h="69036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Тотығу-тотықсыздану титрлеу</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rPr>
                        <a:t>E  - V</a:t>
                      </a:r>
                      <a:r>
                        <a:rPr kumimoji="0" lang="kk-KZ" sz="1600" b="0" i="0" u="none" strike="noStrike" cap="none" normalizeH="0" baseline="0" dirty="0">
                          <a:ln>
                            <a:noFill/>
                          </a:ln>
                          <a:solidFill>
                            <a:schemeClr val="tx1"/>
                          </a:solidFill>
                          <a:effectLst/>
                          <a:latin typeface="Arial" pitchFamily="34" charset="0"/>
                        </a:rPr>
                        <a:t> (титрант)</a:t>
                      </a:r>
                      <a:endParaRPr kumimoji="0" lang="en-US" sz="1600" b="0" i="0" u="none" strike="noStrike" cap="none" normalizeH="0" baseline="0" dirty="0">
                        <a:ln>
                          <a:noFill/>
                        </a:ln>
                        <a:solidFill>
                          <a:schemeClr val="tx1"/>
                        </a:solidFill>
                        <a:effectLst/>
                        <a:latin typeface="Arial" pitchFamily="34"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2"/>
                  </a:ext>
                </a:extLst>
              </a:tr>
              <a:tr h="48325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Комплексонометрия</a:t>
                      </a:r>
                      <a:endParaRPr kumimoji="0" lang="ru-RU" sz="1600" b="0" i="0" u="none" strike="noStrike" cap="none" normalizeH="0" baseline="0" dirty="0">
                        <a:ln>
                          <a:noFill/>
                        </a:ln>
                        <a:solidFill>
                          <a:schemeClr val="tx1"/>
                        </a:solidFill>
                        <a:effectLst/>
                        <a:latin typeface="Arial" pitchFamily="34"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dirty="0" err="1">
                          <a:ln>
                            <a:noFill/>
                          </a:ln>
                          <a:solidFill>
                            <a:schemeClr val="tx1"/>
                          </a:solidFill>
                          <a:effectLst>
                            <a:outerShdw blurRad="38100" dist="38100" dir="2700000" algn="tl">
                              <a:srgbClr val="FFFFFF"/>
                            </a:outerShdw>
                          </a:effectLst>
                          <a:latin typeface="Arial" pitchFamily="34" charset="0"/>
                        </a:rPr>
                        <a:t>pM</a:t>
                      </a:r>
                      <a:r>
                        <a:rPr kumimoji="0" lang="en-US"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 – V</a:t>
                      </a:r>
                      <a:r>
                        <a:rPr kumimoji="0" lang="kk-KZ"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 (титрант)</a:t>
                      </a:r>
                      <a:endParaRPr kumimoji="0" lang="ru-RU" sz="1600" b="0" i="0" u="none" strike="noStrike" cap="none" normalizeH="0" baseline="0" dirty="0">
                        <a:ln>
                          <a:noFill/>
                        </a:ln>
                        <a:solidFill>
                          <a:schemeClr val="tx1"/>
                        </a:solidFill>
                        <a:effectLst>
                          <a:outerShdw blurRad="38100" dist="38100" dir="2700000" algn="tl">
                            <a:srgbClr val="FFFFFF"/>
                          </a:outerShdw>
                        </a:effectLst>
                        <a:latin typeface="Arial" pitchFamily="34"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3"/>
                  </a:ext>
                </a:extLst>
              </a:tr>
              <a:tr h="62788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a:ln>
                            <a:noFill/>
                          </a:ln>
                          <a:solidFill>
                            <a:schemeClr val="tx1"/>
                          </a:solidFill>
                          <a:effectLst/>
                          <a:latin typeface="Times New Roman" pitchFamily="18" charset="0"/>
                          <a:cs typeface="Times New Roman" pitchFamily="18" charset="0"/>
                        </a:rPr>
                        <a:t>Тұндырып титрлеу</a:t>
                      </a:r>
                      <a:endParaRPr kumimoji="0" lang="ru-RU" sz="1600" b="0" i="0" u="none" strike="noStrike" cap="none" normalizeH="0" baseline="0" dirty="0">
                        <a:ln>
                          <a:noFill/>
                        </a:ln>
                        <a:solidFill>
                          <a:schemeClr val="tx1"/>
                        </a:solidFill>
                        <a:effectLst/>
                        <a:latin typeface="Arial" pitchFamily="34"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dirty="0" err="1">
                          <a:ln>
                            <a:noFill/>
                          </a:ln>
                          <a:solidFill>
                            <a:schemeClr val="tx1"/>
                          </a:solidFill>
                          <a:effectLst>
                            <a:outerShdw blurRad="38100" dist="38100" dir="2700000" algn="tl">
                              <a:srgbClr val="FFFFFF"/>
                            </a:outerShdw>
                          </a:effectLst>
                          <a:latin typeface="Arial" pitchFamily="34" charset="0"/>
                        </a:rPr>
                        <a:t>pM</a:t>
                      </a:r>
                      <a:r>
                        <a:rPr kumimoji="0" lang="en-US"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 – V</a:t>
                      </a:r>
                      <a:r>
                        <a:rPr kumimoji="0" lang="kk-KZ"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 (титрант)</a:t>
                      </a:r>
                      <a:r>
                        <a:rPr kumimoji="0" lang="en-US"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 </a:t>
                      </a:r>
                      <a:endParaRPr kumimoji="0" lang="kk-KZ" sz="1600" b="0" i="0" u="none" strike="noStrike" cap="none" normalizeH="0" baseline="0" dirty="0">
                        <a:ln>
                          <a:noFill/>
                        </a:ln>
                        <a:solidFill>
                          <a:schemeClr val="tx1"/>
                        </a:solidFill>
                        <a:effectLst>
                          <a:outerShdw blurRad="38100" dist="38100" dir="2700000" algn="tl">
                            <a:srgbClr val="FFFFFF"/>
                          </a:outerShdw>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dirty="0" err="1">
                          <a:ln>
                            <a:noFill/>
                          </a:ln>
                          <a:solidFill>
                            <a:schemeClr val="tx1"/>
                          </a:solidFill>
                          <a:effectLst>
                            <a:outerShdw blurRad="38100" dist="38100" dir="2700000" algn="tl">
                              <a:srgbClr val="FFFFFF"/>
                            </a:outerShdw>
                          </a:effectLst>
                          <a:latin typeface="Arial" pitchFamily="34" charset="0"/>
                        </a:rPr>
                        <a:t>pAn</a:t>
                      </a:r>
                      <a:r>
                        <a:rPr kumimoji="0" lang="en-US"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 – V</a:t>
                      </a:r>
                      <a:r>
                        <a:rPr kumimoji="0" lang="kk-KZ" sz="1600" b="0" i="0" u="none" strike="noStrike" cap="none" normalizeH="0" baseline="0" dirty="0">
                          <a:ln>
                            <a:noFill/>
                          </a:ln>
                          <a:solidFill>
                            <a:schemeClr val="tx1"/>
                          </a:solidFill>
                          <a:effectLst>
                            <a:outerShdw blurRad="38100" dist="38100" dir="2700000" algn="tl">
                              <a:srgbClr val="FFFFFF"/>
                            </a:outerShdw>
                          </a:effectLst>
                          <a:latin typeface="Arial" pitchFamily="34" charset="0"/>
                        </a:rPr>
                        <a:t> (титрант)</a:t>
                      </a:r>
                      <a:endParaRPr kumimoji="0" lang="ru-RU" sz="1600" b="0" i="0" u="none" strike="noStrike" cap="none" normalizeH="0" baseline="0" dirty="0">
                        <a:ln>
                          <a:noFill/>
                        </a:ln>
                        <a:solidFill>
                          <a:schemeClr val="tx1"/>
                        </a:solidFill>
                        <a:effectLst>
                          <a:outerShdw blurRad="38100" dist="38100" dir="2700000" algn="tl">
                            <a:srgbClr val="FFFFFF"/>
                          </a:outerShdw>
                        </a:effectLst>
                        <a:latin typeface="Arial" pitchFamily="34" charset="0"/>
                      </a:endParaRPr>
                    </a:p>
                  </a:txBody>
                  <a:tcPr marL="91439" marR="91439" horzOverflow="overflow">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4"/>
                  </a:ext>
                </a:extLst>
              </a:tr>
            </a:tbl>
          </a:graphicData>
        </a:graphic>
      </p:graphicFrame>
      <p:sp>
        <p:nvSpPr>
          <p:cNvPr id="14361" name="Прямоугольник 9"/>
          <p:cNvSpPr>
            <a:spLocks noChangeArrowheads="1"/>
          </p:cNvSpPr>
          <p:nvPr/>
        </p:nvSpPr>
        <p:spPr bwMode="auto">
          <a:xfrm>
            <a:off x="1524000" y="857250"/>
            <a:ext cx="45720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kk-KZ" altLang="ru-RU" sz="1800" b="1" dirty="0">
                <a:latin typeface="Times New Roman" panose="02020603050405020304" pitchFamily="18" charset="0"/>
              </a:rPr>
              <a:t>Титрлеу қисықтарының маңыздысы</a:t>
            </a:r>
            <a:br>
              <a:rPr lang="kk-KZ" altLang="ru-RU" sz="1800" dirty="0">
                <a:latin typeface="Times New Roman" panose="02020603050405020304" pitchFamily="18" charset="0"/>
              </a:rPr>
            </a:br>
            <a:r>
              <a:rPr lang="kk-KZ" altLang="ru-RU" sz="1800" dirty="0">
                <a:latin typeface="Times New Roman" panose="02020603050405020304" pitchFamily="18" charset="0"/>
              </a:rPr>
              <a:t>- таңдап алған реакцияларды титрлегенде пайдалануға бола ма?</a:t>
            </a:r>
            <a:br>
              <a:rPr lang="kk-KZ" altLang="ru-RU" sz="1800" dirty="0">
                <a:latin typeface="Times New Roman" panose="02020603050405020304" pitchFamily="18" charset="0"/>
              </a:rPr>
            </a:br>
            <a:r>
              <a:rPr lang="kk-KZ" altLang="ru-RU" sz="1800" dirty="0">
                <a:latin typeface="Times New Roman" panose="02020603050405020304" pitchFamily="18" charset="0"/>
              </a:rPr>
              <a:t> - эквивалентті нүктені анықтауға мүмкіндік береді;</a:t>
            </a:r>
            <a:br>
              <a:rPr lang="kk-KZ" altLang="ru-RU" sz="1800" dirty="0">
                <a:latin typeface="Times New Roman" panose="02020603050405020304" pitchFamily="18" charset="0"/>
              </a:rPr>
            </a:br>
            <a:r>
              <a:rPr lang="kk-KZ" altLang="ru-RU" sz="1800" dirty="0">
                <a:latin typeface="Times New Roman" panose="02020603050405020304" pitchFamily="18" charset="0"/>
              </a:rPr>
              <a:t>- қолайлы индикаторды таңдауға мүмкіндік береді.</a:t>
            </a:r>
            <a:endParaRPr lang="ru-RU" altLang="ru-RU" sz="1800" dirty="0">
              <a:latin typeface="Times New Roman" panose="02020603050405020304" pitchFamily="18" charset="0"/>
            </a:endParaRPr>
          </a:p>
        </p:txBody>
      </p:sp>
      <p:sp>
        <p:nvSpPr>
          <p:cNvPr id="14362" name="Text Box 7"/>
          <p:cNvSpPr txBox="1">
            <a:spLocks noChangeArrowheads="1"/>
          </p:cNvSpPr>
          <p:nvPr/>
        </p:nvSpPr>
        <p:spPr bwMode="auto">
          <a:xfrm>
            <a:off x="1881189" y="3786189"/>
            <a:ext cx="7704137"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60000"/>
              </a:lnSpc>
              <a:spcBef>
                <a:spcPct val="50000"/>
              </a:spcBef>
              <a:buFontTx/>
              <a:buNone/>
            </a:pPr>
            <a:r>
              <a:rPr lang="ru-RU" altLang="ru-RU" sz="1800" i="1">
                <a:solidFill>
                  <a:srgbClr val="FF3300"/>
                </a:solidFill>
                <a:latin typeface="Times New Roman" panose="02020603050405020304" pitchFamily="18" charset="0"/>
              </a:rPr>
              <a:t>Титрлеудің секіруі</a:t>
            </a:r>
            <a:r>
              <a:rPr lang="ru-RU" altLang="ru-RU" sz="1800" i="1">
                <a:latin typeface="Times New Roman" panose="02020603050405020304" pitchFamily="18" charset="0"/>
              </a:rPr>
              <a:t> –</a:t>
            </a:r>
            <a:r>
              <a:rPr lang="ru-RU" altLang="ru-RU" sz="1800">
                <a:latin typeface="Times New Roman" panose="02020603050405020304" pitchFamily="18" charset="0"/>
              </a:rPr>
              <a:t> э.н. аймағында жүйенің қасиетінің күрт өзгеруі</a:t>
            </a:r>
            <a:r>
              <a:rPr lang="ru-RU" altLang="ru-RU" sz="1800">
                <a:solidFill>
                  <a:srgbClr val="000099"/>
                </a:solidFill>
                <a:latin typeface="Times New Roman" panose="02020603050405020304" pitchFamily="18" charset="0"/>
              </a:rPr>
              <a:t>.</a:t>
            </a:r>
            <a:r>
              <a:rPr lang="ru-RU" altLang="ru-RU" sz="1800">
                <a:latin typeface="Times New Roman" panose="02020603050405020304" pitchFamily="18" charset="0"/>
              </a:rPr>
              <a:t> </a:t>
            </a:r>
            <a:endParaRPr lang="ru-RU" altLang="ru-RU" sz="1800">
              <a:solidFill>
                <a:srgbClr val="000099"/>
              </a:solidFill>
              <a:latin typeface="Times New Roman" panose="02020603050405020304" pitchFamily="18" charset="0"/>
            </a:endParaRPr>
          </a:p>
          <a:p>
            <a:pPr eaLnBrk="1" hangingPunct="1">
              <a:lnSpc>
                <a:spcPct val="60000"/>
              </a:lnSpc>
              <a:spcBef>
                <a:spcPct val="50000"/>
              </a:spcBef>
              <a:buFontTx/>
              <a:buNone/>
            </a:pPr>
            <a:endParaRPr lang="ru-RU" altLang="ru-RU" sz="1200">
              <a:solidFill>
                <a:srgbClr val="000099"/>
              </a:solidFill>
              <a:latin typeface="Times New Roman" panose="02020603050405020304" pitchFamily="18" charset="0"/>
            </a:endParaRPr>
          </a:p>
          <a:p>
            <a:pPr eaLnBrk="1" hangingPunct="1">
              <a:lnSpc>
                <a:spcPct val="60000"/>
              </a:lnSpc>
              <a:spcBef>
                <a:spcPct val="50000"/>
              </a:spcBef>
              <a:buFontTx/>
              <a:buNone/>
            </a:pPr>
            <a:r>
              <a:rPr lang="ru-RU" altLang="ru-RU" sz="1800">
                <a:solidFill>
                  <a:srgbClr val="000099"/>
                </a:solidFill>
                <a:latin typeface="Times New Roman" panose="02020603050405020304" pitchFamily="18" charset="0"/>
              </a:rPr>
              <a:t>Титрлеудің секіру шамасы анықталады: </a:t>
            </a:r>
          </a:p>
          <a:p>
            <a:pPr eaLnBrk="1" hangingPunct="1">
              <a:lnSpc>
                <a:spcPct val="60000"/>
              </a:lnSpc>
              <a:spcBef>
                <a:spcPct val="50000"/>
              </a:spcBef>
              <a:buFontTx/>
              <a:buChar char="-"/>
            </a:pPr>
            <a:r>
              <a:rPr lang="ru-RU" altLang="ru-RU" sz="1800">
                <a:solidFill>
                  <a:srgbClr val="000099"/>
                </a:solidFill>
                <a:latin typeface="Times New Roman" panose="02020603050405020304" pitchFamily="18" charset="0"/>
              </a:rPr>
              <a:t> титрлеу реакцияның тепе-теңдік константасының шамасымен,</a:t>
            </a:r>
          </a:p>
          <a:p>
            <a:pPr eaLnBrk="1" hangingPunct="1">
              <a:lnSpc>
                <a:spcPct val="60000"/>
              </a:lnSpc>
              <a:spcBef>
                <a:spcPct val="50000"/>
              </a:spcBef>
              <a:buFontTx/>
              <a:buChar char="-"/>
            </a:pPr>
            <a:r>
              <a:rPr lang="ru-RU" altLang="ru-RU" sz="1800">
                <a:latin typeface="Times New Roman" panose="02020603050405020304" pitchFamily="18" charset="0"/>
              </a:rPr>
              <a:t> </a:t>
            </a:r>
            <a:r>
              <a:rPr lang="ru-RU" altLang="ru-RU" sz="1800">
                <a:solidFill>
                  <a:srgbClr val="000099"/>
                </a:solidFill>
                <a:latin typeface="Times New Roman" panose="02020603050405020304" pitchFamily="18" charset="0"/>
              </a:rPr>
              <a:t>титрант пен титрленетін заттың табиғатымен,</a:t>
            </a:r>
          </a:p>
          <a:p>
            <a:pPr eaLnBrk="1" hangingPunct="1">
              <a:lnSpc>
                <a:spcPct val="60000"/>
              </a:lnSpc>
              <a:spcBef>
                <a:spcPct val="50000"/>
              </a:spcBef>
              <a:buFontTx/>
              <a:buChar char="-"/>
            </a:pPr>
            <a:r>
              <a:rPr lang="ru-RU" altLang="ru-RU" sz="1800">
                <a:solidFill>
                  <a:srgbClr val="000099"/>
                </a:solidFill>
                <a:latin typeface="Times New Roman" panose="02020603050405020304" pitchFamily="18" charset="0"/>
              </a:rPr>
              <a:t> әрекеттесетін заттардың концентрациясымен,</a:t>
            </a:r>
          </a:p>
          <a:p>
            <a:pPr eaLnBrk="1" hangingPunct="1">
              <a:lnSpc>
                <a:spcPct val="60000"/>
              </a:lnSpc>
              <a:spcBef>
                <a:spcPct val="50000"/>
              </a:spcBef>
              <a:buFontTx/>
              <a:buChar char="-"/>
            </a:pPr>
            <a:r>
              <a:rPr lang="ru-RU" altLang="ru-RU" sz="1800">
                <a:solidFill>
                  <a:srgbClr val="000099"/>
                </a:solidFill>
                <a:latin typeface="Times New Roman" panose="02020603050405020304" pitchFamily="18" charset="0"/>
              </a:rPr>
              <a:t> температурамен, </a:t>
            </a:r>
          </a:p>
          <a:p>
            <a:pPr eaLnBrk="1" hangingPunct="1">
              <a:lnSpc>
                <a:spcPct val="60000"/>
              </a:lnSpc>
              <a:spcBef>
                <a:spcPct val="50000"/>
              </a:spcBef>
              <a:buFontTx/>
              <a:buChar char="-"/>
            </a:pPr>
            <a:r>
              <a:rPr lang="ru-RU" altLang="ru-RU" sz="1800">
                <a:solidFill>
                  <a:srgbClr val="000099"/>
                </a:solidFill>
                <a:latin typeface="Times New Roman" panose="02020603050405020304" pitchFamily="18" charset="0"/>
              </a:rPr>
              <a:t> жүйеде бөгде заттардың бар болуымен. </a:t>
            </a:r>
          </a:p>
        </p:txBody>
      </p:sp>
      <p:sp>
        <p:nvSpPr>
          <p:cNvPr id="8" name="Text Box 100"/>
          <p:cNvSpPr txBox="1">
            <a:spLocks noChangeArrowheads="1"/>
          </p:cNvSpPr>
          <p:nvPr/>
        </p:nvSpPr>
        <p:spPr bwMode="auto">
          <a:xfrm>
            <a:off x="11505127" y="316706"/>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1800" dirty="0"/>
              <a:t>18</a:t>
            </a:r>
          </a:p>
        </p:txBody>
      </p:sp>
    </p:spTree>
    <p:extLst>
      <p:ext uri="{BB962C8B-B14F-4D97-AF65-F5344CB8AC3E}">
        <p14:creationId xmlns:p14="http://schemas.microsoft.com/office/powerpoint/2010/main" val="763387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5"/>
          <p:cNvSpPr txBox="1">
            <a:spLocks noChangeArrowheads="1"/>
          </p:cNvSpPr>
          <p:nvPr/>
        </p:nvSpPr>
        <p:spPr bwMode="auto">
          <a:xfrm>
            <a:off x="11119643" y="365125"/>
            <a:ext cx="4683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21</a:t>
            </a:r>
          </a:p>
        </p:txBody>
      </p:sp>
      <p:sp>
        <p:nvSpPr>
          <p:cNvPr id="17411" name="Rectangle 6"/>
          <p:cNvSpPr>
            <a:spLocks noGrp="1" noChangeArrowheads="1"/>
          </p:cNvSpPr>
          <p:nvPr>
            <p:ph type="title"/>
          </p:nvPr>
        </p:nvSpPr>
        <p:spPr>
          <a:xfrm>
            <a:off x="2190482" y="147710"/>
            <a:ext cx="10515600" cy="1325563"/>
          </a:xfrm>
        </p:spPr>
        <p:txBody>
          <a:bodyPr/>
          <a:lstStyle/>
          <a:p>
            <a:pPr eaLnBrk="1" hangingPunct="1"/>
            <a:r>
              <a:rPr lang="ru-RU" altLang="ru-RU" sz="2400" dirty="0" err="1">
                <a:latin typeface="Times New Roman" panose="02020603050405020304" pitchFamily="18" charset="0"/>
                <a:cs typeface="Times New Roman" panose="02020603050405020304" pitchFamily="18" charset="0"/>
              </a:rPr>
              <a:t>Қышқылды</a:t>
            </a:r>
            <a:r>
              <a:rPr lang="ru-RU" altLang="ru-RU" sz="2400" dirty="0">
                <a:latin typeface="Times New Roman" panose="02020603050405020304" pitchFamily="18" charset="0"/>
                <a:cs typeface="Times New Roman" panose="02020603050405020304" pitchFamily="18" charset="0"/>
              </a:rPr>
              <a:t> – </a:t>
            </a:r>
            <a:r>
              <a:rPr lang="ru-RU" altLang="ru-RU" sz="2400" dirty="0" err="1">
                <a:latin typeface="Times New Roman" panose="02020603050405020304" pitchFamily="18" charset="0"/>
                <a:cs typeface="Times New Roman" panose="02020603050405020304" pitchFamily="18" charset="0"/>
              </a:rPr>
              <a:t>негіздік</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титрлеудің</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қисықтары</a:t>
            </a:r>
            <a:br>
              <a:rPr lang="ru-RU" altLang="ru-RU" dirty="0"/>
            </a:br>
            <a:endParaRPr lang="ru-RU" altLang="ru-RU" dirty="0"/>
          </a:p>
        </p:txBody>
      </p:sp>
      <p:sp>
        <p:nvSpPr>
          <p:cNvPr id="17412"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коллоидтық химия және сирек элементтер технологиясы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17413" name="Text Box 295"/>
          <p:cNvSpPr>
            <a:spLocks noGrp="1" noChangeArrowheads="1"/>
          </p:cNvSpPr>
          <p:nvPr>
            <p:ph type="body" idx="1"/>
          </p:nvPr>
        </p:nvSpPr>
        <p:spPr>
          <a:xfrm>
            <a:off x="2095500" y="785813"/>
            <a:ext cx="6115050" cy="1231106"/>
          </a:xfrm>
          <a:noFill/>
        </p:spPr>
        <p:txBody>
          <a:bodyPr>
            <a:spAutoFit/>
          </a:bodyPr>
          <a:lstStyle/>
          <a:p>
            <a:pPr eaLnBrk="1" hangingPunct="1">
              <a:spcBef>
                <a:spcPct val="50000"/>
              </a:spcBef>
            </a:pPr>
            <a:r>
              <a:rPr lang="ru-RU" altLang="ru-RU" sz="2000" dirty="0">
                <a:latin typeface="Times New Roman" panose="02020603050405020304" pitchFamily="18" charset="0"/>
                <a:cs typeface="Times New Roman" panose="02020603050405020304" pitchFamily="18" charset="0"/>
              </a:rPr>
              <a:t>1 </a:t>
            </a:r>
            <a:r>
              <a:rPr lang="ru-RU" altLang="ru-RU" sz="2000" dirty="0" err="1">
                <a:latin typeface="Times New Roman" panose="02020603050405020304" pitchFamily="18" charset="0"/>
                <a:cs typeface="Times New Roman" panose="02020603050405020304" pitchFamily="18" charset="0"/>
              </a:rPr>
              <a:t>күшті</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қышқылды</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күшті</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негізбен</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титрлейді</a:t>
            </a:r>
            <a:endParaRPr lang="en-US" altLang="ru-RU" sz="2000" dirty="0">
              <a:latin typeface="Times New Roman" panose="02020603050405020304" pitchFamily="18" charset="0"/>
              <a:cs typeface="Times New Roman" panose="02020603050405020304" pitchFamily="18" charset="0"/>
            </a:endParaRPr>
          </a:p>
          <a:p>
            <a:pPr eaLnBrk="1" hangingPunct="1">
              <a:spcBef>
                <a:spcPct val="50000"/>
              </a:spcBef>
            </a:pPr>
            <a:r>
              <a:rPr lang="ru-RU" altLang="ru-RU" sz="2000" dirty="0">
                <a:latin typeface="Times New Roman" panose="02020603050405020304" pitchFamily="18" charset="0"/>
                <a:cs typeface="Times New Roman" panose="02020603050405020304" pitchFamily="18" charset="0"/>
              </a:rPr>
              <a:t>2 </a:t>
            </a:r>
            <a:r>
              <a:rPr lang="ru-RU" altLang="ru-RU" sz="2000" dirty="0" err="1">
                <a:latin typeface="Times New Roman" panose="02020603050405020304" pitchFamily="18" charset="0"/>
                <a:cs typeface="Times New Roman" panose="02020603050405020304" pitchFamily="18" charset="0"/>
              </a:rPr>
              <a:t>әлсіз</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қышқылды</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күшті</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негізбен</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титрлейді</a:t>
            </a:r>
            <a:endParaRPr lang="ru-RU" altLang="ru-RU" sz="2000" dirty="0">
              <a:latin typeface="Times New Roman" panose="02020603050405020304" pitchFamily="18" charset="0"/>
              <a:cs typeface="Times New Roman" panose="02020603050405020304" pitchFamily="18" charset="0"/>
            </a:endParaRPr>
          </a:p>
          <a:p>
            <a:pPr eaLnBrk="1" hangingPunct="1">
              <a:spcBef>
                <a:spcPct val="50000"/>
              </a:spcBef>
            </a:pPr>
            <a:r>
              <a:rPr lang="ru-RU" altLang="ru-RU" sz="2000" dirty="0">
                <a:latin typeface="Times New Roman" panose="02020603050405020304" pitchFamily="18" charset="0"/>
                <a:cs typeface="Times New Roman" panose="02020603050405020304" pitchFamily="18" charset="0"/>
              </a:rPr>
              <a:t>3 </a:t>
            </a:r>
            <a:r>
              <a:rPr lang="ru-RU" altLang="ru-RU" sz="2000" dirty="0" err="1">
                <a:latin typeface="Times New Roman" panose="02020603050405020304" pitchFamily="18" charset="0"/>
                <a:cs typeface="Times New Roman" panose="02020603050405020304" pitchFamily="18" charset="0"/>
              </a:rPr>
              <a:t>әлсіз</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қышқылды</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әлсіз</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негізбен</a:t>
            </a:r>
            <a:r>
              <a:rPr lang="ru-RU" altLang="ru-RU" sz="2000" dirty="0">
                <a:latin typeface="Times New Roman" panose="02020603050405020304" pitchFamily="18" charset="0"/>
                <a:cs typeface="Times New Roman" panose="02020603050405020304" pitchFamily="18" charset="0"/>
              </a:rPr>
              <a:t> </a:t>
            </a:r>
            <a:r>
              <a:rPr lang="ru-RU" altLang="ru-RU" sz="2000" dirty="0" err="1">
                <a:latin typeface="Times New Roman" panose="02020603050405020304" pitchFamily="18" charset="0"/>
                <a:cs typeface="Times New Roman" panose="02020603050405020304" pitchFamily="18" charset="0"/>
              </a:rPr>
              <a:t>титрлейді</a:t>
            </a:r>
            <a:endParaRPr lang="ru-RU" altLang="ru-RU" sz="2000" dirty="0">
              <a:latin typeface="Times New Roman" panose="02020603050405020304" pitchFamily="18" charset="0"/>
              <a:cs typeface="Times New Roman" panose="02020603050405020304" pitchFamily="18" charset="0"/>
            </a:endParaRPr>
          </a:p>
        </p:txBody>
      </p:sp>
      <p:pic>
        <p:nvPicPr>
          <p:cNvPr id="17414" name="Picture 297"/>
          <p:cNvPicPr>
            <a:picLocks noChangeAspect="1" noChangeArrowheads="1"/>
          </p:cNvPicPr>
          <p:nvPr/>
        </p:nvPicPr>
        <p:blipFill>
          <a:blip r:embed="rId2">
            <a:lum contrast="48000"/>
            <a:extLst>
              <a:ext uri="{28A0092B-C50C-407E-A947-70E740481C1C}">
                <a14:useLocalDpi xmlns:a14="http://schemas.microsoft.com/office/drawing/2010/main" val="0"/>
              </a:ext>
            </a:extLst>
          </a:blip>
          <a:srcRect/>
          <a:stretch>
            <a:fillRect/>
          </a:stretch>
        </p:blipFill>
        <p:spPr bwMode="auto">
          <a:xfrm>
            <a:off x="3192822" y="2543175"/>
            <a:ext cx="5572125" cy="3857625"/>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4370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a:extLst>
              <a:ext uri="{FF2B5EF4-FFF2-40B4-BE49-F238E27FC236}">
                <a16:creationId xmlns:a16="http://schemas.microsoft.com/office/drawing/2014/main" id="{BBE39308-338B-4D0D-8C7F-C193010AD1E0}"/>
              </a:ext>
            </a:extLst>
          </p:cNvPr>
          <p:cNvSpPr txBox="1">
            <a:spLocks noChangeArrowheads="1"/>
          </p:cNvSpPr>
          <p:nvPr/>
        </p:nvSpPr>
        <p:spPr bwMode="auto">
          <a:xfrm>
            <a:off x="2208214" y="476251"/>
            <a:ext cx="7775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KZ" sz="2800">
                <a:solidFill>
                  <a:srgbClr val="FF3300"/>
                </a:solidFill>
                <a:cs typeface="Arial" panose="020B0604020202020204" pitchFamily="34" charset="0"/>
              </a:rPr>
              <a:t>Анализ кривой титрования</a:t>
            </a:r>
          </a:p>
        </p:txBody>
      </p:sp>
      <p:pic>
        <p:nvPicPr>
          <p:cNvPr id="169987" name="Picture 3">
            <a:extLst>
              <a:ext uri="{FF2B5EF4-FFF2-40B4-BE49-F238E27FC236}">
                <a16:creationId xmlns:a16="http://schemas.microsoft.com/office/drawing/2014/main" id="{0A67AF38-A83C-40CF-AD56-B1F9B18674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113" y="1341438"/>
            <a:ext cx="4087812"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9988" name="Oval 4">
            <a:extLst>
              <a:ext uri="{FF2B5EF4-FFF2-40B4-BE49-F238E27FC236}">
                <a16:creationId xmlns:a16="http://schemas.microsoft.com/office/drawing/2014/main" id="{173F1B6C-752B-41E7-8182-24B130231676}"/>
              </a:ext>
            </a:extLst>
          </p:cNvPr>
          <p:cNvSpPr>
            <a:spLocks noChangeArrowheads="1"/>
          </p:cNvSpPr>
          <p:nvPr/>
        </p:nvSpPr>
        <p:spPr bwMode="auto">
          <a:xfrm>
            <a:off x="5591175" y="3733800"/>
            <a:ext cx="71438" cy="7143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KZ"/>
          </a:p>
        </p:txBody>
      </p:sp>
      <p:sp>
        <p:nvSpPr>
          <p:cNvPr id="169989" name="Line 5">
            <a:extLst>
              <a:ext uri="{FF2B5EF4-FFF2-40B4-BE49-F238E27FC236}">
                <a16:creationId xmlns:a16="http://schemas.microsoft.com/office/drawing/2014/main" id="{AA384728-D3F2-405C-9CDD-656320FD1DB1}"/>
              </a:ext>
            </a:extLst>
          </p:cNvPr>
          <p:cNvSpPr>
            <a:spLocks noChangeShapeType="1"/>
          </p:cNvSpPr>
          <p:nvPr/>
        </p:nvSpPr>
        <p:spPr bwMode="auto">
          <a:xfrm flipV="1">
            <a:off x="5735639" y="3284538"/>
            <a:ext cx="936625" cy="431800"/>
          </a:xfrm>
          <a:prstGeom prst="line">
            <a:avLst/>
          </a:prstGeom>
          <a:noFill/>
          <a:ln w="28575">
            <a:solidFill>
              <a:schemeClr val="tx1"/>
            </a:solidFill>
            <a:round/>
            <a:headEnd type="stealth"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KZ"/>
          </a:p>
        </p:txBody>
      </p:sp>
      <p:sp>
        <p:nvSpPr>
          <p:cNvPr id="169990" name="Text Box 6">
            <a:extLst>
              <a:ext uri="{FF2B5EF4-FFF2-40B4-BE49-F238E27FC236}">
                <a16:creationId xmlns:a16="http://schemas.microsoft.com/office/drawing/2014/main" id="{2AB6AEE7-2ECB-48E0-8A58-D3D5B7748BB1}"/>
              </a:ext>
            </a:extLst>
          </p:cNvPr>
          <p:cNvSpPr txBox="1">
            <a:spLocks noChangeArrowheads="1"/>
          </p:cNvSpPr>
          <p:nvPr/>
        </p:nvSpPr>
        <p:spPr bwMode="auto">
          <a:xfrm>
            <a:off x="6672264" y="2781300"/>
            <a:ext cx="32400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ru-RU" altLang="ru-KZ">
                <a:solidFill>
                  <a:srgbClr val="FF0000"/>
                </a:solidFill>
                <a:latin typeface="Calibri" panose="020F0502020204030204" pitchFamily="34" charset="0"/>
                <a:cs typeface="Arial" panose="020B0604020202020204" pitchFamily="34" charset="0"/>
              </a:rPr>
              <a:t>точка эквивалентности</a:t>
            </a:r>
            <a:r>
              <a:rPr lang="ru-RU" altLang="ru-KZ">
                <a:latin typeface="Calibri" panose="020F0502020204030204" pitchFamily="34" charset="0"/>
                <a:cs typeface="Arial" panose="020B0604020202020204" pitchFamily="34" charset="0"/>
              </a:rPr>
              <a:t> (точка стехиометричности)</a:t>
            </a:r>
          </a:p>
        </p:txBody>
      </p:sp>
      <p:sp>
        <p:nvSpPr>
          <p:cNvPr id="169991" name="Line 7">
            <a:extLst>
              <a:ext uri="{FF2B5EF4-FFF2-40B4-BE49-F238E27FC236}">
                <a16:creationId xmlns:a16="http://schemas.microsoft.com/office/drawing/2014/main" id="{50910078-27EB-4B1C-8FF8-22586E3F8472}"/>
              </a:ext>
            </a:extLst>
          </p:cNvPr>
          <p:cNvSpPr>
            <a:spLocks noChangeShapeType="1"/>
          </p:cNvSpPr>
          <p:nvPr/>
        </p:nvSpPr>
        <p:spPr bwMode="auto">
          <a:xfrm>
            <a:off x="5448300" y="4724400"/>
            <a:ext cx="0" cy="215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KZ"/>
          </a:p>
        </p:txBody>
      </p:sp>
      <p:sp>
        <p:nvSpPr>
          <p:cNvPr id="169992" name="Line 8">
            <a:extLst>
              <a:ext uri="{FF2B5EF4-FFF2-40B4-BE49-F238E27FC236}">
                <a16:creationId xmlns:a16="http://schemas.microsoft.com/office/drawing/2014/main" id="{3012DF77-B8C8-4543-BB7D-2DE440CDD68C}"/>
              </a:ext>
            </a:extLst>
          </p:cNvPr>
          <p:cNvSpPr>
            <a:spLocks noChangeShapeType="1"/>
          </p:cNvSpPr>
          <p:nvPr/>
        </p:nvSpPr>
        <p:spPr bwMode="auto">
          <a:xfrm>
            <a:off x="5695950" y="2005013"/>
            <a:ext cx="0" cy="215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KZ"/>
          </a:p>
        </p:txBody>
      </p:sp>
      <p:sp>
        <p:nvSpPr>
          <p:cNvPr id="169993" name="Text Box 9">
            <a:extLst>
              <a:ext uri="{FF2B5EF4-FFF2-40B4-BE49-F238E27FC236}">
                <a16:creationId xmlns:a16="http://schemas.microsoft.com/office/drawing/2014/main" id="{7366DB19-2E12-478A-B01E-F74B52DDF6A5}"/>
              </a:ext>
            </a:extLst>
          </p:cNvPr>
          <p:cNvSpPr txBox="1">
            <a:spLocks noChangeArrowheads="1"/>
          </p:cNvSpPr>
          <p:nvPr/>
        </p:nvSpPr>
        <p:spPr bwMode="auto">
          <a:xfrm>
            <a:off x="3000376" y="4508500"/>
            <a:ext cx="20161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ru-RU" altLang="ru-KZ">
                <a:latin typeface="Calibri" panose="020F0502020204030204" pitchFamily="34" charset="0"/>
                <a:cs typeface="Arial" panose="020B0604020202020204" pitchFamily="34" charset="0"/>
              </a:rPr>
              <a:t>до точки эквивалентности</a:t>
            </a:r>
          </a:p>
        </p:txBody>
      </p:sp>
      <p:sp>
        <p:nvSpPr>
          <p:cNvPr id="169994" name="Text Box 10">
            <a:extLst>
              <a:ext uri="{FF2B5EF4-FFF2-40B4-BE49-F238E27FC236}">
                <a16:creationId xmlns:a16="http://schemas.microsoft.com/office/drawing/2014/main" id="{2CFF9360-10DE-4CD4-AFCE-22F8E1F5AF6C}"/>
              </a:ext>
            </a:extLst>
          </p:cNvPr>
          <p:cNvSpPr txBox="1">
            <a:spLocks noChangeArrowheads="1"/>
          </p:cNvSpPr>
          <p:nvPr/>
        </p:nvSpPr>
        <p:spPr bwMode="auto">
          <a:xfrm>
            <a:off x="5448301" y="1268413"/>
            <a:ext cx="20161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ru-RU" altLang="ru-KZ">
                <a:latin typeface="Calibri" panose="020F0502020204030204" pitchFamily="34" charset="0"/>
                <a:cs typeface="Arial" panose="020B0604020202020204" pitchFamily="34" charset="0"/>
              </a:rPr>
              <a:t>после точки эквивалентности</a:t>
            </a:r>
          </a:p>
        </p:txBody>
      </p:sp>
      <p:sp>
        <p:nvSpPr>
          <p:cNvPr id="169995" name="Text Box 11">
            <a:extLst>
              <a:ext uri="{FF2B5EF4-FFF2-40B4-BE49-F238E27FC236}">
                <a16:creationId xmlns:a16="http://schemas.microsoft.com/office/drawing/2014/main" id="{18AE12E9-EFEB-44B0-94F0-E021E5026E65}"/>
              </a:ext>
            </a:extLst>
          </p:cNvPr>
          <p:cNvSpPr txBox="1">
            <a:spLocks noChangeArrowheads="1"/>
          </p:cNvSpPr>
          <p:nvPr/>
        </p:nvSpPr>
        <p:spPr bwMode="auto">
          <a:xfrm rot="16200000">
            <a:off x="4225132" y="3067844"/>
            <a:ext cx="238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ru-RU" altLang="ru-KZ">
                <a:latin typeface="Calibri" panose="020F0502020204030204" pitchFamily="34" charset="0"/>
                <a:cs typeface="Arial" panose="020B0604020202020204" pitchFamily="34" charset="0"/>
              </a:rPr>
              <a:t>Скачок титрования</a:t>
            </a:r>
          </a:p>
        </p:txBody>
      </p:sp>
      <p:sp>
        <p:nvSpPr>
          <p:cNvPr id="169996" name="Line 12">
            <a:extLst>
              <a:ext uri="{FF2B5EF4-FFF2-40B4-BE49-F238E27FC236}">
                <a16:creationId xmlns:a16="http://schemas.microsoft.com/office/drawing/2014/main" id="{23E704DD-75DF-4156-BCF4-A25419A3EEB4}"/>
              </a:ext>
            </a:extLst>
          </p:cNvPr>
          <p:cNvSpPr>
            <a:spLocks noChangeShapeType="1"/>
          </p:cNvSpPr>
          <p:nvPr/>
        </p:nvSpPr>
        <p:spPr bwMode="auto">
          <a:xfrm>
            <a:off x="2782889" y="3789363"/>
            <a:ext cx="28082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K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7"/>
          <p:cNvSpPr txBox="1">
            <a:spLocks noChangeArrowheads="1"/>
          </p:cNvSpPr>
          <p:nvPr/>
        </p:nvSpPr>
        <p:spPr bwMode="auto">
          <a:xfrm>
            <a:off x="11376338" y="102393"/>
            <a:ext cx="539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22</a:t>
            </a:r>
          </a:p>
        </p:txBody>
      </p:sp>
      <p:sp>
        <p:nvSpPr>
          <p:cNvPr id="18435"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коллоидтық химия және сирек элементтер технологиясы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18436" name="Text Box 5"/>
          <p:cNvSpPr txBox="1">
            <a:spLocks noChangeArrowheads="1"/>
          </p:cNvSpPr>
          <p:nvPr/>
        </p:nvSpPr>
        <p:spPr bwMode="auto">
          <a:xfrm>
            <a:off x="1774825" y="285750"/>
            <a:ext cx="864235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2400" dirty="0" err="1">
                <a:latin typeface="Times New Roman" panose="02020603050405020304" pitchFamily="18" charset="0"/>
                <a:cs typeface="Times New Roman" panose="02020603050405020304" pitchFamily="18" charset="0"/>
              </a:rPr>
              <a:t>Қисықтың</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әр</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түрлі</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бөліктеріне</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сәйкес</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келетін</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есептеулер</a:t>
            </a:r>
            <a:r>
              <a:rPr lang="ru-RU" altLang="ru-RU" sz="2400" dirty="0">
                <a:latin typeface="Times New Roman" panose="02020603050405020304" pitchFamily="18" charset="0"/>
                <a:cs typeface="Times New Roman" panose="02020603050405020304" pitchFamily="18" charset="0"/>
              </a:rPr>
              <a:t>:</a:t>
            </a:r>
          </a:p>
          <a:p>
            <a:pPr eaLnBrk="1" hangingPunct="1">
              <a:spcBef>
                <a:spcPct val="0"/>
              </a:spcBef>
              <a:buFontTx/>
              <a:buAutoNum type="arabicParenR"/>
            </a:pPr>
            <a:r>
              <a:rPr lang="ru-RU" altLang="ru-RU" sz="2400" dirty="0" err="1">
                <a:latin typeface="Times New Roman" panose="02020603050405020304" pitchFamily="18" charset="0"/>
                <a:cs typeface="Times New Roman" panose="02020603050405020304" pitchFamily="18" charset="0"/>
              </a:rPr>
              <a:t>Титрлеуге</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дейін</a:t>
            </a:r>
            <a:r>
              <a:rPr lang="ru-RU" altLang="ru-RU" sz="2400" dirty="0">
                <a:latin typeface="Times New Roman" panose="02020603050405020304" pitchFamily="18" charset="0"/>
                <a:cs typeface="Times New Roman" panose="02020603050405020304" pitchFamily="18" charset="0"/>
              </a:rPr>
              <a:t>;</a:t>
            </a:r>
          </a:p>
          <a:p>
            <a:pPr eaLnBrk="1" hangingPunct="1">
              <a:spcBef>
                <a:spcPct val="0"/>
              </a:spcBef>
              <a:buFontTx/>
              <a:buAutoNum type="arabicParenR"/>
            </a:pP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эквивалентті</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нүктесіне</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дейін</a:t>
            </a:r>
            <a:endParaRPr lang="ru-RU" altLang="ru-RU" sz="2400" dirty="0">
              <a:latin typeface="Times New Roman" panose="02020603050405020304" pitchFamily="18" charset="0"/>
              <a:cs typeface="Times New Roman" panose="02020603050405020304" pitchFamily="18" charset="0"/>
            </a:endParaRPr>
          </a:p>
          <a:p>
            <a:pPr eaLnBrk="1" hangingPunct="1">
              <a:spcBef>
                <a:spcPct val="0"/>
              </a:spcBef>
              <a:buFontTx/>
              <a:buAutoNum type="arabicParenR"/>
            </a:pPr>
            <a:r>
              <a:rPr lang="ru-RU" altLang="ru-RU" sz="2400" dirty="0" err="1">
                <a:latin typeface="Times New Roman" panose="02020603050405020304" pitchFamily="18" charset="0"/>
                <a:cs typeface="Times New Roman" panose="02020603050405020304" pitchFamily="18" charset="0"/>
              </a:rPr>
              <a:t>Эквивалентті</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нүктесінде</a:t>
            </a:r>
            <a:r>
              <a:rPr lang="ru-RU" altLang="ru-RU" sz="2400" dirty="0">
                <a:latin typeface="Times New Roman" panose="02020603050405020304" pitchFamily="18" charset="0"/>
                <a:cs typeface="Times New Roman" panose="02020603050405020304" pitchFamily="18" charset="0"/>
              </a:rPr>
              <a:t>;</a:t>
            </a:r>
          </a:p>
          <a:p>
            <a:pPr eaLnBrk="1" hangingPunct="1">
              <a:spcBef>
                <a:spcPct val="0"/>
              </a:spcBef>
              <a:buFontTx/>
              <a:buAutoNum type="arabicParenR"/>
            </a:pPr>
            <a:r>
              <a:rPr lang="ru-RU" altLang="ru-RU" sz="2400" dirty="0" err="1">
                <a:latin typeface="Times New Roman" panose="02020603050405020304" pitchFamily="18" charset="0"/>
                <a:cs typeface="Times New Roman" panose="02020603050405020304" pitchFamily="18" charset="0"/>
              </a:rPr>
              <a:t>Эквивалентті</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нүктесінен</a:t>
            </a:r>
            <a:r>
              <a:rPr lang="ru-RU" altLang="ru-RU" sz="2400" dirty="0">
                <a:latin typeface="Times New Roman" panose="02020603050405020304" pitchFamily="18" charset="0"/>
                <a:cs typeface="Times New Roman" panose="02020603050405020304" pitchFamily="18" charset="0"/>
              </a:rPr>
              <a:t> </a:t>
            </a:r>
            <a:r>
              <a:rPr lang="ru-RU" altLang="ru-RU" sz="2400" dirty="0" err="1">
                <a:latin typeface="Times New Roman" panose="02020603050405020304" pitchFamily="18" charset="0"/>
                <a:cs typeface="Times New Roman" panose="02020603050405020304" pitchFamily="18" charset="0"/>
              </a:rPr>
              <a:t>кейін</a:t>
            </a:r>
            <a:r>
              <a:rPr lang="ru-RU" altLang="ru-RU" sz="2400" dirty="0">
                <a:latin typeface="Times New Roman" panose="02020603050405020304" pitchFamily="18" charset="0"/>
                <a:cs typeface="Times New Roman" panose="02020603050405020304" pitchFamily="18" charset="0"/>
              </a:rPr>
              <a:t>.</a:t>
            </a:r>
          </a:p>
        </p:txBody>
      </p:sp>
      <p:sp>
        <p:nvSpPr>
          <p:cNvPr id="18437" name="Text Box 4"/>
          <p:cNvSpPr txBox="1">
            <a:spLocks noChangeArrowheads="1"/>
          </p:cNvSpPr>
          <p:nvPr/>
        </p:nvSpPr>
        <p:spPr bwMode="auto">
          <a:xfrm>
            <a:off x="1809750" y="2643189"/>
            <a:ext cx="86423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70000"/>
              </a:lnSpc>
              <a:spcBef>
                <a:spcPct val="50000"/>
              </a:spcBef>
              <a:buFontTx/>
              <a:buNone/>
            </a:pPr>
            <a:r>
              <a:rPr lang="ru-RU" altLang="ru-RU" sz="2800" b="1" dirty="0" err="1">
                <a:latin typeface="Times New Roman" panose="02020603050405020304" pitchFamily="18" charset="0"/>
              </a:rPr>
              <a:t>Күшті</a:t>
            </a:r>
            <a:r>
              <a:rPr lang="ru-RU" altLang="ru-RU" sz="2800" b="1" dirty="0">
                <a:latin typeface="Times New Roman" panose="02020603050405020304" pitchFamily="18" charset="0"/>
              </a:rPr>
              <a:t> </a:t>
            </a:r>
            <a:r>
              <a:rPr lang="ru-RU" altLang="ru-RU" sz="2800" b="1" dirty="0" err="1">
                <a:latin typeface="Times New Roman" panose="02020603050405020304" pitchFamily="18" charset="0"/>
              </a:rPr>
              <a:t>қышқылды</a:t>
            </a:r>
            <a:r>
              <a:rPr lang="ru-RU" altLang="ru-RU" sz="2800" b="1" dirty="0">
                <a:latin typeface="Times New Roman" panose="02020603050405020304" pitchFamily="18" charset="0"/>
              </a:rPr>
              <a:t> </a:t>
            </a:r>
            <a:r>
              <a:rPr lang="ru-RU" altLang="ru-RU" sz="2800" b="1" dirty="0" err="1">
                <a:latin typeface="Times New Roman" panose="02020603050405020304" pitchFamily="18" charset="0"/>
              </a:rPr>
              <a:t>күшті</a:t>
            </a:r>
            <a:r>
              <a:rPr lang="ru-RU" altLang="ru-RU" sz="2800" b="1" dirty="0">
                <a:latin typeface="Times New Roman" panose="02020603050405020304" pitchFamily="18" charset="0"/>
              </a:rPr>
              <a:t> </a:t>
            </a:r>
            <a:r>
              <a:rPr lang="ru-RU" altLang="ru-RU" sz="2800" b="1" dirty="0" err="1">
                <a:latin typeface="Times New Roman" panose="02020603050405020304" pitchFamily="18" charset="0"/>
              </a:rPr>
              <a:t>негізбен</a:t>
            </a:r>
            <a:r>
              <a:rPr lang="ru-RU" altLang="ru-RU" sz="2800" b="1" dirty="0">
                <a:latin typeface="Times New Roman" panose="02020603050405020304" pitchFamily="18" charset="0"/>
              </a:rPr>
              <a:t> </a:t>
            </a:r>
            <a:r>
              <a:rPr lang="ru-RU" altLang="ru-RU" sz="2800" b="1" dirty="0" err="1">
                <a:latin typeface="Times New Roman" panose="02020603050405020304" pitchFamily="18" charset="0"/>
              </a:rPr>
              <a:t>титрлеу</a:t>
            </a:r>
            <a:endParaRPr lang="ru-RU" altLang="ru-RU" sz="2800" b="1" dirty="0">
              <a:latin typeface="Times New Roman" panose="02020603050405020304" pitchFamily="18" charset="0"/>
            </a:endParaRPr>
          </a:p>
        </p:txBody>
      </p:sp>
      <p:sp>
        <p:nvSpPr>
          <p:cNvPr id="18438" name="Text Box 5"/>
          <p:cNvSpPr txBox="1">
            <a:spLocks noChangeArrowheads="1"/>
          </p:cNvSpPr>
          <p:nvPr/>
        </p:nvSpPr>
        <p:spPr bwMode="auto">
          <a:xfrm>
            <a:off x="1809751" y="3429001"/>
            <a:ext cx="7991475"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ru-RU" sz="2000" dirty="0" err="1">
                <a:latin typeface="Times New Roman" panose="02020603050405020304" pitchFamily="18" charset="0"/>
              </a:rPr>
              <a:t>HCl</a:t>
            </a:r>
            <a:r>
              <a:rPr lang="en-US" altLang="ru-RU" sz="2000" dirty="0">
                <a:latin typeface="Times New Roman" panose="02020603050405020304" pitchFamily="18" charset="0"/>
              </a:rPr>
              <a:t> + </a:t>
            </a:r>
            <a:r>
              <a:rPr lang="en-US" altLang="ru-RU" sz="2000" dirty="0" err="1">
                <a:latin typeface="Times New Roman" panose="02020603050405020304" pitchFamily="18" charset="0"/>
              </a:rPr>
              <a:t>NaOH</a:t>
            </a:r>
            <a:r>
              <a:rPr lang="en-US" altLang="ru-RU" sz="2000" dirty="0">
                <a:latin typeface="Times New Roman" panose="02020603050405020304" pitchFamily="18" charset="0"/>
              </a:rPr>
              <a:t> = </a:t>
            </a:r>
            <a:r>
              <a:rPr lang="en-US" altLang="ru-RU" sz="2000" dirty="0" err="1">
                <a:latin typeface="Times New Roman" panose="02020603050405020304" pitchFamily="18" charset="0"/>
              </a:rPr>
              <a:t>NaCl</a:t>
            </a:r>
            <a:r>
              <a:rPr lang="en-US" altLang="ru-RU" sz="2000" dirty="0">
                <a:latin typeface="Times New Roman" panose="02020603050405020304" pitchFamily="18" charset="0"/>
              </a:rPr>
              <a:t> + H</a:t>
            </a:r>
            <a:r>
              <a:rPr lang="en-US" altLang="ru-RU" sz="2000" baseline="-25000" dirty="0">
                <a:latin typeface="Times New Roman" panose="02020603050405020304" pitchFamily="18" charset="0"/>
              </a:rPr>
              <a:t>2</a:t>
            </a:r>
            <a:r>
              <a:rPr lang="en-US" altLang="ru-RU" sz="2000" dirty="0">
                <a:latin typeface="Times New Roman" panose="02020603050405020304" pitchFamily="18" charset="0"/>
              </a:rPr>
              <a:t>O</a:t>
            </a:r>
            <a:endParaRPr lang="ru-RU" altLang="ru-RU" sz="2000" dirty="0">
              <a:latin typeface="Times New Roman" panose="02020603050405020304" pitchFamily="18" charset="0"/>
            </a:endParaRPr>
          </a:p>
          <a:p>
            <a:pPr eaLnBrk="1" hangingPunct="1">
              <a:spcBef>
                <a:spcPct val="50000"/>
              </a:spcBef>
              <a:buFontTx/>
              <a:buNone/>
            </a:pPr>
            <a:endParaRPr lang="en-US" altLang="ru-RU" sz="2000" dirty="0">
              <a:latin typeface="Times New Roman" panose="02020603050405020304" pitchFamily="18" charset="0"/>
            </a:endParaRPr>
          </a:p>
          <a:p>
            <a:pPr eaLnBrk="1" hangingPunct="1">
              <a:lnSpc>
                <a:spcPct val="40000"/>
              </a:lnSpc>
              <a:spcBef>
                <a:spcPct val="50000"/>
              </a:spcBef>
              <a:buFontTx/>
              <a:buNone/>
            </a:pPr>
            <a:r>
              <a:rPr lang="en-US" altLang="ru-RU" sz="2000" dirty="0">
                <a:latin typeface="Times New Roman" panose="02020603050405020304" pitchFamily="18" charset="0"/>
              </a:rPr>
              <a:t>c(</a:t>
            </a:r>
            <a:r>
              <a:rPr lang="en-US" altLang="ru-RU" sz="2000" dirty="0" err="1">
                <a:latin typeface="Times New Roman" panose="02020603050405020304" pitchFamily="18" charset="0"/>
              </a:rPr>
              <a:t>HCl</a:t>
            </a:r>
            <a:r>
              <a:rPr lang="en-US" altLang="ru-RU" sz="2000" dirty="0">
                <a:latin typeface="Times New Roman" panose="02020603050405020304" pitchFamily="18" charset="0"/>
              </a:rPr>
              <a:t>) = c</a:t>
            </a:r>
            <a:r>
              <a:rPr lang="en-US" altLang="ru-RU" sz="2000" baseline="-25000" dirty="0">
                <a:latin typeface="Times New Roman" panose="02020603050405020304" pitchFamily="18" charset="0"/>
              </a:rPr>
              <a:t>0</a:t>
            </a:r>
            <a:r>
              <a:rPr lang="en-US" altLang="ru-RU" sz="2000" dirty="0">
                <a:latin typeface="Times New Roman" panose="02020603050405020304" pitchFamily="18" charset="0"/>
              </a:rPr>
              <a:t> = 0,1M</a:t>
            </a:r>
            <a:r>
              <a:rPr lang="ru-RU" altLang="ru-RU" sz="2000" dirty="0">
                <a:latin typeface="Times New Roman" panose="02020603050405020304" pitchFamily="18" charset="0"/>
              </a:rPr>
              <a:t>;	</a:t>
            </a:r>
            <a:r>
              <a:rPr lang="en-US" altLang="ru-RU" sz="2000" dirty="0">
                <a:latin typeface="Times New Roman" panose="02020603050405020304" pitchFamily="18" charset="0"/>
              </a:rPr>
              <a:t>V(</a:t>
            </a:r>
            <a:r>
              <a:rPr lang="en-US" altLang="ru-RU" sz="2000" dirty="0" err="1">
                <a:latin typeface="Times New Roman" panose="02020603050405020304" pitchFamily="18" charset="0"/>
              </a:rPr>
              <a:t>HCl</a:t>
            </a:r>
            <a:r>
              <a:rPr lang="en-US" altLang="ru-RU" sz="2000" dirty="0">
                <a:latin typeface="Times New Roman" panose="02020603050405020304" pitchFamily="18" charset="0"/>
              </a:rPr>
              <a:t>) = V</a:t>
            </a:r>
            <a:r>
              <a:rPr lang="en-US" altLang="ru-RU" sz="2000" baseline="-25000" dirty="0">
                <a:latin typeface="Times New Roman" panose="02020603050405020304" pitchFamily="18" charset="0"/>
              </a:rPr>
              <a:t>0</a:t>
            </a:r>
            <a:r>
              <a:rPr lang="en-US" altLang="ru-RU" sz="2000" dirty="0">
                <a:latin typeface="Times New Roman" panose="02020603050405020304" pitchFamily="18" charset="0"/>
              </a:rPr>
              <a:t> = 10</a:t>
            </a:r>
            <a:r>
              <a:rPr lang="ru-RU" altLang="ru-RU" sz="2000" dirty="0">
                <a:latin typeface="Times New Roman" panose="02020603050405020304" pitchFamily="18" charset="0"/>
              </a:rPr>
              <a:t>,0</a:t>
            </a:r>
            <a:r>
              <a:rPr lang="en-US" altLang="ru-RU" sz="2000" dirty="0">
                <a:latin typeface="Times New Roman" panose="02020603050405020304" pitchFamily="18" charset="0"/>
              </a:rPr>
              <a:t> </a:t>
            </a:r>
            <a:r>
              <a:rPr lang="ru-RU" altLang="ru-RU" sz="2000" dirty="0">
                <a:latin typeface="Times New Roman" panose="02020603050405020304" pitchFamily="18" charset="0"/>
              </a:rPr>
              <a:t>мл</a:t>
            </a:r>
            <a:endParaRPr lang="en-US" altLang="ru-RU" sz="2000" dirty="0">
              <a:latin typeface="Times New Roman" panose="02020603050405020304" pitchFamily="18" charset="0"/>
            </a:endParaRPr>
          </a:p>
          <a:p>
            <a:pPr eaLnBrk="1" hangingPunct="1">
              <a:lnSpc>
                <a:spcPct val="40000"/>
              </a:lnSpc>
              <a:spcBef>
                <a:spcPct val="50000"/>
              </a:spcBef>
              <a:buFontTx/>
              <a:buNone/>
            </a:pPr>
            <a:r>
              <a:rPr lang="kk-KZ" altLang="ru-RU" sz="2000" dirty="0">
                <a:latin typeface="Times New Roman" panose="02020603050405020304" pitchFamily="18" charset="0"/>
              </a:rPr>
              <a:t>с</a:t>
            </a:r>
            <a:r>
              <a:rPr lang="en-US" altLang="ru-RU" sz="2000" dirty="0">
                <a:latin typeface="Times New Roman" panose="02020603050405020304" pitchFamily="18" charset="0"/>
              </a:rPr>
              <a:t>(</a:t>
            </a:r>
            <a:r>
              <a:rPr lang="en-US" altLang="ru-RU" sz="2000" dirty="0" err="1">
                <a:latin typeface="Times New Roman" panose="02020603050405020304" pitchFamily="18" charset="0"/>
              </a:rPr>
              <a:t>NaOH</a:t>
            </a:r>
            <a:r>
              <a:rPr lang="en-US" altLang="ru-RU" sz="2000" dirty="0">
                <a:latin typeface="Times New Roman" panose="02020603050405020304" pitchFamily="18" charset="0"/>
              </a:rPr>
              <a:t>) = c</a:t>
            </a:r>
            <a:r>
              <a:rPr lang="ru-RU" altLang="ru-RU" sz="2000" baseline="-25000" dirty="0">
                <a:latin typeface="Times New Roman" panose="02020603050405020304" pitchFamily="18" charset="0"/>
              </a:rPr>
              <a:t>т </a:t>
            </a:r>
            <a:r>
              <a:rPr lang="ru-RU" altLang="ru-RU" sz="2000" dirty="0">
                <a:latin typeface="Times New Roman" panose="02020603050405020304" pitchFamily="18" charset="0"/>
              </a:rPr>
              <a:t>= 0,1 М</a:t>
            </a:r>
            <a:endParaRPr lang="ru-RU" altLang="ru-RU" sz="2000" baseline="-25000" dirty="0">
              <a:latin typeface="Times New Roman" panose="02020603050405020304" pitchFamily="18" charset="0"/>
            </a:endParaRPr>
          </a:p>
        </p:txBody>
      </p:sp>
    </p:spTree>
    <p:extLst>
      <p:ext uri="{BB962C8B-B14F-4D97-AF65-F5344CB8AC3E}">
        <p14:creationId xmlns:p14="http://schemas.microsoft.com/office/powerpoint/2010/main" val="17897890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1"/>
          <p:cNvSpPr txBox="1">
            <a:spLocks noChangeArrowheads="1"/>
          </p:cNvSpPr>
          <p:nvPr/>
        </p:nvSpPr>
        <p:spPr bwMode="auto">
          <a:xfrm>
            <a:off x="11157397" y="173833"/>
            <a:ext cx="6111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23</a:t>
            </a:r>
          </a:p>
        </p:txBody>
      </p:sp>
      <p:sp>
        <p:nvSpPr>
          <p:cNvPr id="19459"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коллоидтық химия және сирек элементтер технологиясы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19460" name="Text Box 6"/>
          <p:cNvSpPr txBox="1">
            <a:spLocks noChangeArrowheads="1"/>
          </p:cNvSpPr>
          <p:nvPr/>
        </p:nvSpPr>
        <p:spPr bwMode="auto">
          <a:xfrm>
            <a:off x="1738314" y="357189"/>
            <a:ext cx="87137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en-US" altLang="ru-RU" sz="3600" dirty="0">
              <a:solidFill>
                <a:srgbClr val="000099"/>
              </a:solidFill>
              <a:latin typeface="Times New Roman" panose="02020603050405020304" pitchFamily="18" charset="0"/>
            </a:endParaRPr>
          </a:p>
          <a:p>
            <a:pPr algn="ctr" eaLnBrk="1" hangingPunct="1">
              <a:spcBef>
                <a:spcPct val="50000"/>
              </a:spcBef>
              <a:buFontTx/>
              <a:buNone/>
            </a:pPr>
            <a:endParaRPr lang="en-US" altLang="ru-RU" sz="3600" dirty="0">
              <a:solidFill>
                <a:srgbClr val="000099"/>
              </a:solidFill>
              <a:latin typeface="Times New Roman" panose="02020603050405020304" pitchFamily="18" charset="0"/>
            </a:endParaRPr>
          </a:p>
          <a:p>
            <a:pPr algn="ctr" eaLnBrk="1" hangingPunct="1">
              <a:spcBef>
                <a:spcPct val="50000"/>
              </a:spcBef>
              <a:buFontTx/>
              <a:buNone/>
            </a:pPr>
            <a:r>
              <a:rPr lang="ru-RU" altLang="ru-RU" sz="3600" dirty="0" err="1">
                <a:latin typeface="Times New Roman" panose="02020603050405020304" pitchFamily="18" charset="0"/>
              </a:rPr>
              <a:t>Титрлеу</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кезінде</a:t>
            </a:r>
            <a:r>
              <a:rPr lang="ru-RU" altLang="ru-RU" sz="3600" dirty="0">
                <a:latin typeface="Times New Roman" panose="02020603050405020304" pitchFamily="18" charset="0"/>
              </a:rPr>
              <a:t> рН-</a:t>
            </a:r>
            <a:r>
              <a:rPr lang="ru-RU" altLang="ru-RU" sz="3600" dirty="0" err="1">
                <a:latin typeface="Times New Roman" panose="02020603050405020304" pitchFamily="18" charset="0"/>
              </a:rPr>
              <a:t>тың</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мәндері</a:t>
            </a:r>
            <a:endParaRPr lang="ru-RU" altLang="ru-RU" sz="3600" dirty="0">
              <a:latin typeface="Times New Roman" panose="02020603050405020304" pitchFamily="18" charset="0"/>
            </a:endParaRPr>
          </a:p>
        </p:txBody>
      </p:sp>
    </p:spTree>
    <p:extLst>
      <p:ext uri="{BB962C8B-B14F-4D97-AF65-F5344CB8AC3E}">
        <p14:creationId xmlns:p14="http://schemas.microsoft.com/office/powerpoint/2010/main" val="3387098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ChangeArrowheads="1"/>
          </p:cNvSpPr>
          <p:nvPr/>
        </p:nvSpPr>
        <p:spPr bwMode="auto">
          <a:xfrm>
            <a:off x="6692900" y="6124576"/>
            <a:ext cx="495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ru-RU" sz="1800" b="1">
                <a:sym typeface="Symbol" panose="05050102010706020507" pitchFamily="18" charset="2"/>
              </a:rPr>
              <a:t>          </a:t>
            </a:r>
            <a:endParaRPr lang="ru-RU" altLang="ru-RU" sz="1600" b="1">
              <a:latin typeface="Times New Roman" panose="02020603050405020304" pitchFamily="18" charset="0"/>
              <a:cs typeface="Times New Roman" panose="02020603050405020304" pitchFamily="18" charset="0"/>
              <a:sym typeface="Symbol" panose="05050102010706020507" pitchFamily="18" charset="2"/>
            </a:endParaRPr>
          </a:p>
        </p:txBody>
      </p:sp>
      <p:sp>
        <p:nvSpPr>
          <p:cNvPr id="20483" name="Rectangle 8"/>
          <p:cNvSpPr>
            <a:spLocks noChangeArrowheads="1"/>
          </p:cNvSpPr>
          <p:nvPr/>
        </p:nvSpPr>
        <p:spPr bwMode="auto">
          <a:xfrm>
            <a:off x="6477000" y="6124576"/>
            <a:ext cx="49530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ru-RU" sz="1800" b="1">
                <a:sym typeface="Symbol" panose="05050102010706020507" pitchFamily="18" charset="2"/>
              </a:rPr>
              <a:t>            </a:t>
            </a:r>
            <a:endParaRPr lang="ru-RU" altLang="ru-RU" sz="1800">
              <a:sym typeface="Symbol" panose="05050102010706020507" pitchFamily="18" charset="2"/>
            </a:endParaRPr>
          </a:p>
          <a:p>
            <a:pPr>
              <a:spcBef>
                <a:spcPct val="50000"/>
              </a:spcBef>
              <a:buFontTx/>
              <a:buNone/>
            </a:pPr>
            <a:endParaRPr lang="ru-RU" altLang="ru-RU" sz="1600" b="1">
              <a:latin typeface="Times New Roman" panose="02020603050405020304" pitchFamily="18" charset="0"/>
              <a:cs typeface="Times New Roman" panose="02020603050405020304" pitchFamily="18" charset="0"/>
              <a:sym typeface="Symbol" panose="05050102010706020507" pitchFamily="18" charset="2"/>
            </a:endParaRPr>
          </a:p>
        </p:txBody>
      </p:sp>
      <p:sp>
        <p:nvSpPr>
          <p:cNvPr id="20484"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коллоидтық химия және сирек элементтер технологиясы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nvGraphicFramePr>
        <p:xfrm>
          <a:off x="1524001" y="0"/>
          <a:ext cx="9143998" cy="6576362"/>
        </p:xfrm>
        <a:graphic>
          <a:graphicData uri="http://schemas.openxmlformats.org/drawingml/2006/table">
            <a:tbl>
              <a:tblPr/>
              <a:tblGrid>
                <a:gridCol w="285719">
                  <a:extLst>
                    <a:ext uri="{9D8B030D-6E8A-4147-A177-3AD203B41FA5}">
                      <a16:colId xmlns:a16="http://schemas.microsoft.com/office/drawing/2014/main" val="20000"/>
                    </a:ext>
                  </a:extLst>
                </a:gridCol>
                <a:gridCol w="714380">
                  <a:extLst>
                    <a:ext uri="{9D8B030D-6E8A-4147-A177-3AD203B41FA5}">
                      <a16:colId xmlns:a16="http://schemas.microsoft.com/office/drawing/2014/main" val="20001"/>
                    </a:ext>
                  </a:extLst>
                </a:gridCol>
                <a:gridCol w="487658">
                  <a:extLst>
                    <a:ext uri="{9D8B030D-6E8A-4147-A177-3AD203B41FA5}">
                      <a16:colId xmlns:a16="http://schemas.microsoft.com/office/drawing/2014/main" val="20002"/>
                    </a:ext>
                  </a:extLst>
                </a:gridCol>
                <a:gridCol w="1077671">
                  <a:extLst>
                    <a:ext uri="{9D8B030D-6E8A-4147-A177-3AD203B41FA5}">
                      <a16:colId xmlns:a16="http://schemas.microsoft.com/office/drawing/2014/main" val="20003"/>
                    </a:ext>
                  </a:extLst>
                </a:gridCol>
                <a:gridCol w="1642428">
                  <a:extLst>
                    <a:ext uri="{9D8B030D-6E8A-4147-A177-3AD203B41FA5}">
                      <a16:colId xmlns:a16="http://schemas.microsoft.com/office/drawing/2014/main" val="20004"/>
                    </a:ext>
                  </a:extLst>
                </a:gridCol>
                <a:gridCol w="4485363">
                  <a:extLst>
                    <a:ext uri="{9D8B030D-6E8A-4147-A177-3AD203B41FA5}">
                      <a16:colId xmlns:a16="http://schemas.microsoft.com/office/drawing/2014/main" val="20005"/>
                    </a:ext>
                  </a:extLst>
                </a:gridCol>
                <a:gridCol w="450779">
                  <a:extLst>
                    <a:ext uri="{9D8B030D-6E8A-4147-A177-3AD203B41FA5}">
                      <a16:colId xmlns:a16="http://schemas.microsoft.com/office/drawing/2014/main" val="20006"/>
                    </a:ext>
                  </a:extLst>
                </a:gridCol>
              </a:tblGrid>
              <a:tr h="1632745">
                <a:tc>
                  <a:txBody>
                    <a:bodyPr/>
                    <a:lstStyle/>
                    <a:p>
                      <a:pPr marL="71755" marR="71755">
                        <a:spcAft>
                          <a:spcPts val="0"/>
                        </a:spcAft>
                      </a:pPr>
                      <a:r>
                        <a:rPr lang="ru-RU" sz="1400" dirty="0">
                          <a:latin typeface="Times New Roman"/>
                          <a:ea typeface="Times New Roman"/>
                          <a:cs typeface="Times New Roman"/>
                        </a:rPr>
                        <a:t>Этап титрования</a:t>
                      </a:r>
                    </a:p>
                  </a:txBody>
                  <a:tcPr marL="45777" marR="4577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ru-RU" sz="1400" dirty="0" err="1">
                          <a:latin typeface="Times New Roman"/>
                          <a:ea typeface="Times New Roman"/>
                          <a:cs typeface="Times New Roman"/>
                        </a:rPr>
                        <a:t>Қышқылдың титрленген</a:t>
                      </a:r>
                      <a:r>
                        <a:rPr lang="ru-RU" sz="1400" dirty="0">
                          <a:latin typeface="Times New Roman"/>
                          <a:ea typeface="Times New Roman"/>
                          <a:cs typeface="Times New Roman"/>
                        </a:rPr>
                        <a:t> </a:t>
                      </a:r>
                      <a:r>
                        <a:rPr lang="ru-RU" sz="1400" dirty="0" err="1">
                          <a:latin typeface="Times New Roman"/>
                          <a:ea typeface="Times New Roman"/>
                          <a:cs typeface="Times New Roman"/>
                        </a:rPr>
                        <a:t>үлесі</a:t>
                      </a:r>
                      <a:endParaRPr lang="ru-RU" sz="1400" dirty="0">
                        <a:latin typeface="Times New Roman"/>
                        <a:ea typeface="Times New Roman"/>
                        <a:cs typeface="Times New Roman"/>
                      </a:endParaRPr>
                    </a:p>
                    <a:p>
                      <a:pPr marL="71755" marR="71755">
                        <a:spcAft>
                          <a:spcPts val="0"/>
                        </a:spcAft>
                      </a:pPr>
                      <a:r>
                        <a:rPr lang="ru-RU" sz="1400" dirty="0">
                          <a:latin typeface="Times New Roman"/>
                          <a:ea typeface="Times New Roman"/>
                          <a:cs typeface="Times New Roman"/>
                        </a:rPr>
                        <a:t>, %</a:t>
                      </a:r>
                    </a:p>
                  </a:txBody>
                  <a:tcPr marL="45777" marR="4577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ru-RU" sz="1400" dirty="0" err="1">
                          <a:latin typeface="Times New Roman"/>
                          <a:ea typeface="Times New Roman"/>
                          <a:cs typeface="Times New Roman"/>
                        </a:rPr>
                        <a:t>Титранттің көлемі  </a:t>
                      </a:r>
                      <a:r>
                        <a:rPr lang="ru-RU" sz="1400" dirty="0">
                          <a:latin typeface="Times New Roman"/>
                          <a:ea typeface="Times New Roman"/>
                          <a:cs typeface="Times New Roman"/>
                        </a:rPr>
                        <a:t>мл</a:t>
                      </a:r>
                    </a:p>
                  </a:txBody>
                  <a:tcPr marL="45777" marR="4577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kk-KZ" sz="1400" dirty="0">
                          <a:latin typeface="Times New Roman"/>
                          <a:ea typeface="Times New Roman"/>
                          <a:cs typeface="Times New Roman"/>
                        </a:rPr>
                        <a:t>Жалпы көлем</a:t>
                      </a:r>
                      <a:endParaRPr lang="ru-RU" sz="1400" dirty="0">
                        <a:latin typeface="Times New Roman"/>
                        <a:ea typeface="Times New Roman"/>
                        <a:cs typeface="Times New Roman"/>
                      </a:endParaRPr>
                    </a:p>
                  </a:txBody>
                  <a:tcPr marL="45777" marR="4577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ru-RU" sz="1400" dirty="0" err="1">
                          <a:latin typeface="Times New Roman"/>
                          <a:ea typeface="Times New Roman"/>
                          <a:cs typeface="Times New Roman"/>
                        </a:rPr>
                        <a:t>Ерітіндінің құрамы</a:t>
                      </a:r>
                      <a:endParaRPr lang="ru-RU" sz="1400" dirty="0">
                        <a:latin typeface="Times New Roman"/>
                        <a:ea typeface="Times New Roman"/>
                        <a:cs typeface="Times New Roman"/>
                      </a:endParaRPr>
                    </a:p>
                  </a:txBody>
                  <a:tcPr marL="45777" marR="4577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400" dirty="0">
                        <a:latin typeface="Times New Roman"/>
                        <a:ea typeface="Times New Roman"/>
                        <a:cs typeface="Times New Roman"/>
                      </a:endParaRPr>
                    </a:p>
                    <a:p>
                      <a:pPr algn="ctr">
                        <a:lnSpc>
                          <a:spcPct val="150000"/>
                        </a:lnSpc>
                        <a:spcAft>
                          <a:spcPts val="0"/>
                        </a:spcAft>
                      </a:pPr>
                      <a:r>
                        <a:rPr lang="ru-RU" sz="1400" b="1" kern="0" dirty="0" err="1">
                          <a:latin typeface="Calibri"/>
                          <a:ea typeface="Times New Roman"/>
                          <a:cs typeface="Times New Roman"/>
                        </a:rPr>
                        <a:t>Есептеу</a:t>
                      </a:r>
                      <a:r>
                        <a:rPr lang="ru-RU" sz="1400" b="1" kern="0" dirty="0">
                          <a:latin typeface="Calibri"/>
                          <a:ea typeface="Times New Roman"/>
                          <a:cs typeface="Times New Roman"/>
                        </a:rPr>
                        <a:t> </a:t>
                      </a:r>
                      <a:r>
                        <a:rPr lang="ru-RU" sz="1400" b="1" kern="0" dirty="0" err="1">
                          <a:latin typeface="Calibri"/>
                          <a:ea typeface="Times New Roman"/>
                          <a:cs typeface="Times New Roman"/>
                        </a:rPr>
                        <a:t>формуласы</a:t>
                      </a:r>
                      <a:endParaRPr lang="ru-RU" sz="1400" b="1" kern="0" dirty="0">
                        <a:latin typeface="Calibri"/>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a:latin typeface="Times New Roman"/>
                        <a:ea typeface="Times New Roman"/>
                        <a:cs typeface="Times New Roman"/>
                      </a:endParaRPr>
                    </a:p>
                    <a:p>
                      <a:pPr algn="ctr">
                        <a:spcAft>
                          <a:spcPts val="0"/>
                        </a:spcAft>
                      </a:pPr>
                      <a:r>
                        <a:rPr lang="ru-RU" sz="1400">
                          <a:latin typeface="Times New Roman"/>
                          <a:ea typeface="Times New Roman"/>
                          <a:cs typeface="Times New Roman"/>
                        </a:rPr>
                        <a:t>рН</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9714">
                <a:tc>
                  <a:txBody>
                    <a:bodyPr/>
                    <a:lstStyle/>
                    <a:p>
                      <a:pPr algn="ctr">
                        <a:spcAft>
                          <a:spcPts val="0"/>
                        </a:spcAft>
                      </a:pPr>
                      <a:r>
                        <a:rPr lang="en-US" sz="1400" dirty="0">
                          <a:latin typeface="Times New Roman"/>
                          <a:ea typeface="Times New Roman"/>
                          <a:cs typeface="Times New Roman"/>
                        </a:rPr>
                        <a:t>1</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Times New Roman"/>
                          <a:ea typeface="Times New Roman"/>
                          <a:cs typeface="Times New Roman"/>
                        </a:rPr>
                        <a:t>0</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Times New Roman"/>
                          <a:ea typeface="Times New Roman"/>
                          <a:cs typeface="Times New Roman"/>
                        </a:rPr>
                        <a:t>0</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Times New Roman"/>
                          <a:ea typeface="Times New Roman"/>
                          <a:cs typeface="Times New Roman"/>
                        </a:rPr>
                        <a:t>10</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err="1">
                          <a:latin typeface="Times New Roman"/>
                          <a:ea typeface="Times New Roman"/>
                          <a:cs typeface="Times New Roman"/>
                        </a:rPr>
                        <a:t>HCl</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latin typeface="Times New Roman"/>
                          <a:ea typeface="Times New Roman"/>
                          <a:cs typeface="Times New Roman"/>
                        </a:rPr>
                        <a:t>[H</a:t>
                      </a:r>
                      <a:r>
                        <a:rPr lang="en-US" sz="1400" baseline="30000" dirty="0">
                          <a:latin typeface="Times New Roman"/>
                          <a:ea typeface="Times New Roman"/>
                          <a:cs typeface="Times New Roman"/>
                        </a:rPr>
                        <a:t>+</a:t>
                      </a:r>
                      <a:r>
                        <a:rPr lang="en-US" sz="1400" dirty="0">
                          <a:latin typeface="Times New Roman"/>
                          <a:ea typeface="Times New Roman"/>
                          <a:cs typeface="Times New Roman"/>
                        </a:rPr>
                        <a:t>] = </a:t>
                      </a:r>
                      <a:r>
                        <a:rPr lang="en-US" sz="1400" i="1" dirty="0">
                          <a:latin typeface="Times New Roman"/>
                          <a:ea typeface="Times New Roman"/>
                          <a:cs typeface="Times New Roman"/>
                        </a:rPr>
                        <a:t>c</a:t>
                      </a:r>
                      <a:r>
                        <a:rPr lang="en-US" sz="1400" dirty="0">
                          <a:latin typeface="Times New Roman"/>
                          <a:ea typeface="Times New Roman"/>
                          <a:cs typeface="Times New Roman"/>
                        </a:rPr>
                        <a:t>(</a:t>
                      </a:r>
                      <a:r>
                        <a:rPr lang="en-US" sz="1400" dirty="0" err="1">
                          <a:latin typeface="Times New Roman"/>
                          <a:ea typeface="Times New Roman"/>
                          <a:cs typeface="Times New Roman"/>
                        </a:rPr>
                        <a:t>HCl</a:t>
                      </a:r>
                      <a:r>
                        <a:rPr lang="en-US" sz="1400" dirty="0">
                          <a:latin typeface="Times New Roman"/>
                          <a:ea typeface="Times New Roman"/>
                          <a:cs typeface="Times New Roman"/>
                        </a:rPr>
                        <a:t>) = 0,1M</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1</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6671">
                <a:tc rowSpan="3">
                  <a:txBody>
                    <a:bodyPr/>
                    <a:lstStyle/>
                    <a:p>
                      <a:pPr>
                        <a:spcAft>
                          <a:spcPts val="0"/>
                        </a:spcAft>
                      </a:pPr>
                      <a:r>
                        <a:rPr lang="en-US" sz="1400">
                          <a:latin typeface="Times New Roman"/>
                          <a:ea typeface="Times New Roman"/>
                          <a:cs typeface="Times New Roman"/>
                        </a:rPr>
                        <a:t>2</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50</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5</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Times New Roman"/>
                          <a:ea typeface="Times New Roman"/>
                          <a:cs typeface="Times New Roman"/>
                        </a:rPr>
                        <a:t>15</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err="1">
                          <a:latin typeface="Times New Roman"/>
                          <a:ea typeface="Times New Roman"/>
                          <a:cs typeface="Times New Roman"/>
                        </a:rPr>
                        <a:t>HCl+NaCl</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latin typeface="Times New Roman"/>
                          <a:ea typeface="Times New Roman"/>
                          <a:cs typeface="Times New Roman"/>
                        </a:rPr>
                        <a:t>[H</a:t>
                      </a:r>
                      <a:r>
                        <a:rPr lang="en-US" sz="1400" baseline="30000" dirty="0">
                          <a:latin typeface="Times New Roman"/>
                          <a:ea typeface="Times New Roman"/>
                          <a:cs typeface="Times New Roman"/>
                        </a:rPr>
                        <a:t>+</a:t>
                      </a:r>
                      <a:r>
                        <a:rPr lang="en-US" sz="1400" dirty="0">
                          <a:latin typeface="Times New Roman"/>
                          <a:ea typeface="Times New Roman"/>
                          <a:cs typeface="Times New Roman"/>
                        </a:rPr>
                        <a:t>]</a:t>
                      </a:r>
                      <a:r>
                        <a:rPr lang="en-US" sz="1400" b="1" dirty="0">
                          <a:latin typeface="Times New Roman"/>
                          <a:ea typeface="Times New Roman"/>
                          <a:cs typeface="Times New Roman"/>
                        </a:rPr>
                        <a:t> </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u-RU" sz="1400" dirty="0">
                        <a:latin typeface="Times New Roman"/>
                        <a:ea typeface="Times New Roman"/>
                        <a:cs typeface="Times New Roman"/>
                      </a:endParaRPr>
                    </a:p>
                    <a:p>
                      <a:pPr algn="ctr">
                        <a:spcAft>
                          <a:spcPts val="0"/>
                        </a:spcAft>
                      </a:pPr>
                      <a:r>
                        <a:rPr lang="ru-RU" sz="1400" dirty="0">
                          <a:latin typeface="Times New Roman"/>
                          <a:ea typeface="Times New Roman"/>
                          <a:cs typeface="Times New Roman"/>
                        </a:rPr>
                        <a:t>1,5</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31249">
                <a:tc vMerge="1">
                  <a:txBody>
                    <a:bodyPr/>
                    <a:lstStyle/>
                    <a:p>
                      <a:endParaRPr lang="ru-RU"/>
                    </a:p>
                  </a:txBody>
                  <a:tcPr/>
                </a:tc>
                <a:tc>
                  <a:txBody>
                    <a:bodyPr/>
                    <a:lstStyle/>
                    <a:p>
                      <a:pPr algn="ctr">
                        <a:spcAft>
                          <a:spcPts val="0"/>
                        </a:spcAft>
                      </a:pPr>
                      <a:r>
                        <a:rPr lang="en-US" sz="1400">
                          <a:latin typeface="Times New Roman"/>
                          <a:ea typeface="Times New Roman"/>
                          <a:cs typeface="Times New Roman"/>
                        </a:rPr>
                        <a:t>99,0</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9,90</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19,90</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Times New Roman"/>
                          <a:ea typeface="Times New Roman"/>
                          <a:cs typeface="Times New Roman"/>
                        </a:rPr>
                        <a:t>HCl+NaCl</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latin typeface="Times New Roman"/>
                          <a:ea typeface="Times New Roman"/>
                          <a:cs typeface="Times New Roman"/>
                        </a:rPr>
                        <a:t>[H</a:t>
                      </a:r>
                      <a:r>
                        <a:rPr lang="en-US" sz="1400" baseline="30000" dirty="0">
                          <a:latin typeface="Times New Roman"/>
                          <a:ea typeface="Times New Roman"/>
                          <a:cs typeface="Times New Roman"/>
                        </a:rPr>
                        <a:t>+</a:t>
                      </a:r>
                      <a:r>
                        <a:rPr lang="en-US" sz="1400" dirty="0">
                          <a:latin typeface="Times New Roman"/>
                          <a:ea typeface="Times New Roman"/>
                          <a:cs typeface="Times New Roman"/>
                        </a:rPr>
                        <a:t>]</a:t>
                      </a:r>
                      <a:r>
                        <a:rPr lang="ru-RU" sz="1400" dirty="0">
                          <a:latin typeface="Times New Roman"/>
                          <a:ea typeface="Times New Roman"/>
                          <a:cs typeface="Times New Roman"/>
                        </a:rPr>
                        <a:t> </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latin typeface="Times New Roman"/>
                          <a:ea typeface="Times New Roman"/>
                          <a:cs typeface="Times New Roman"/>
                        </a:rPr>
                        <a:t>3,3</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3570">
                <a:tc vMerge="1">
                  <a:txBody>
                    <a:bodyPr/>
                    <a:lstStyle/>
                    <a:p>
                      <a:endParaRPr lang="ru-RU"/>
                    </a:p>
                  </a:txBody>
                  <a:tcPr/>
                </a:tc>
                <a:tc>
                  <a:txBody>
                    <a:bodyPr/>
                    <a:lstStyle/>
                    <a:p>
                      <a:pPr algn="ctr">
                        <a:spcAft>
                          <a:spcPts val="0"/>
                        </a:spcAft>
                      </a:pPr>
                      <a:r>
                        <a:rPr lang="en-US" sz="1400">
                          <a:latin typeface="Times New Roman"/>
                          <a:ea typeface="Times New Roman"/>
                          <a:cs typeface="Times New Roman"/>
                        </a:rPr>
                        <a:t>99,9</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9,99</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19,99</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Times New Roman"/>
                          <a:ea typeface="Times New Roman"/>
                          <a:cs typeface="Times New Roman"/>
                        </a:rPr>
                        <a:t>HCl+NaCl</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latin typeface="Times New Roman"/>
                          <a:ea typeface="Times New Roman"/>
                          <a:cs typeface="Times New Roman"/>
                        </a:rPr>
                        <a:t>[ H</a:t>
                      </a:r>
                      <a:r>
                        <a:rPr lang="en-US" sz="1400" baseline="30000" dirty="0">
                          <a:latin typeface="Times New Roman"/>
                          <a:ea typeface="Times New Roman"/>
                          <a:cs typeface="Times New Roman"/>
                        </a:rPr>
                        <a:t>+</a:t>
                      </a:r>
                      <a:r>
                        <a:rPr lang="en-US" sz="1400" dirty="0">
                          <a:latin typeface="Times New Roman"/>
                          <a:ea typeface="Times New Roman"/>
                          <a:cs typeface="Times New Roman"/>
                        </a:rPr>
                        <a:t>]</a:t>
                      </a:r>
                      <a:r>
                        <a:rPr lang="ru-RU" sz="1400" dirty="0">
                          <a:latin typeface="Times New Roman"/>
                          <a:ea typeface="Times New Roman"/>
                          <a:cs typeface="Times New Roman"/>
                        </a:rPr>
                        <a:t> </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latin typeface="Times New Roman"/>
                          <a:ea typeface="Times New Roman"/>
                          <a:cs typeface="Times New Roman"/>
                        </a:rPr>
                        <a:t>4,3</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5301">
                <a:tc>
                  <a:txBody>
                    <a:bodyPr/>
                    <a:lstStyle/>
                    <a:p>
                      <a:pPr algn="ctr">
                        <a:spcAft>
                          <a:spcPts val="0"/>
                        </a:spcAft>
                      </a:pPr>
                      <a:r>
                        <a:rPr lang="en-US" sz="1400">
                          <a:latin typeface="Times New Roman"/>
                          <a:ea typeface="Times New Roman"/>
                          <a:cs typeface="Times New Roman"/>
                        </a:rPr>
                        <a:t>3</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100</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10</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20</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Times New Roman"/>
                          <a:ea typeface="Times New Roman"/>
                          <a:cs typeface="Times New Roman"/>
                        </a:rPr>
                        <a:t>NaCl</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latin typeface="Times New Roman"/>
                          <a:ea typeface="Times New Roman"/>
                          <a:cs typeface="Times New Roman"/>
                        </a:rPr>
                        <a:t>[H</a:t>
                      </a:r>
                      <a:r>
                        <a:rPr lang="en-US" sz="1400" baseline="30000" dirty="0">
                          <a:latin typeface="Times New Roman"/>
                          <a:ea typeface="Times New Roman"/>
                          <a:cs typeface="Times New Roman"/>
                        </a:rPr>
                        <a:t>+</a:t>
                      </a:r>
                      <a:r>
                        <a:rPr lang="en-US" sz="1400" dirty="0">
                          <a:latin typeface="Times New Roman"/>
                          <a:ea typeface="Times New Roman"/>
                          <a:cs typeface="Times New Roman"/>
                        </a:rPr>
                        <a:t>]</a:t>
                      </a:r>
                      <a:r>
                        <a:rPr lang="ru-RU" sz="1400" dirty="0">
                          <a:latin typeface="Times New Roman"/>
                          <a:ea typeface="Times New Roman"/>
                          <a:cs typeface="Times New Roman"/>
                        </a:rPr>
                        <a:t> </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latin typeface="Times New Roman"/>
                          <a:ea typeface="Times New Roman"/>
                          <a:cs typeface="Times New Roman"/>
                        </a:rPr>
                        <a:t>7</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73275">
                <a:tc rowSpan="2">
                  <a:txBody>
                    <a:bodyPr/>
                    <a:lstStyle/>
                    <a:p>
                      <a:pPr algn="ctr">
                        <a:spcAft>
                          <a:spcPts val="0"/>
                        </a:spcAft>
                      </a:pPr>
                      <a:r>
                        <a:rPr lang="en-US" sz="1400">
                          <a:latin typeface="Times New Roman"/>
                          <a:ea typeface="Times New Roman"/>
                          <a:cs typeface="Times New Roman"/>
                        </a:rPr>
                        <a:t>4</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endParaRPr lang="ru-RU" sz="1400" dirty="0">
                        <a:latin typeface="Times New Roman"/>
                        <a:ea typeface="Times New Roman"/>
                        <a:cs typeface="Times New Roman"/>
                      </a:endParaRPr>
                    </a:p>
                    <a:p>
                      <a:pPr marL="71755" marR="71755">
                        <a:spcAft>
                          <a:spcPts val="0"/>
                        </a:spcAft>
                      </a:pPr>
                      <a:r>
                        <a:rPr lang="ru-RU" sz="1400" dirty="0" err="1">
                          <a:latin typeface="Times New Roman"/>
                          <a:ea typeface="Times New Roman"/>
                          <a:cs typeface="Times New Roman"/>
                        </a:rPr>
                        <a:t>Титранттың артығы </a:t>
                      </a:r>
                      <a:r>
                        <a:rPr lang="ru-RU" sz="1400" dirty="0">
                          <a:latin typeface="Times New Roman"/>
                          <a:ea typeface="Times New Roman"/>
                          <a:cs typeface="Times New Roman"/>
                        </a:rPr>
                        <a:t>0,1 %</a:t>
                      </a:r>
                    </a:p>
                  </a:txBody>
                  <a:tcPr marL="45777" marR="4577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latin typeface="Times New Roman"/>
                          <a:ea typeface="Times New Roman"/>
                          <a:cs typeface="Times New Roman"/>
                        </a:rPr>
                        <a:t>10,01</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latin typeface="Times New Roman"/>
                          <a:ea typeface="Times New Roman"/>
                          <a:cs typeface="Times New Roman"/>
                        </a:rPr>
                        <a:t>20,01</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Times New Roman"/>
                          <a:ea typeface="Times New Roman"/>
                          <a:cs typeface="Times New Roman"/>
                        </a:rPr>
                        <a:t>NaCl</a:t>
                      </a:r>
                      <a:r>
                        <a:rPr lang="ru-RU" sz="1400">
                          <a:latin typeface="Times New Roman"/>
                          <a:ea typeface="Times New Roman"/>
                          <a:cs typeface="Times New Roman"/>
                        </a:rPr>
                        <a:t>+</a:t>
                      </a:r>
                      <a:r>
                        <a:rPr lang="en-US" sz="1400">
                          <a:latin typeface="Times New Roman"/>
                          <a:ea typeface="Times New Roman"/>
                          <a:cs typeface="Times New Roman"/>
                        </a:rPr>
                        <a:t>NaOH</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Times New Roman"/>
                          <a:ea typeface="Times New Roman"/>
                          <a:cs typeface="Times New Roman"/>
                        </a:rPr>
                        <a:t>[</a:t>
                      </a:r>
                      <a:r>
                        <a:rPr lang="en-US" sz="1400" dirty="0">
                          <a:latin typeface="Times New Roman"/>
                          <a:ea typeface="Times New Roman"/>
                          <a:cs typeface="Times New Roman"/>
                        </a:rPr>
                        <a:t>OH</a:t>
                      </a:r>
                      <a:r>
                        <a:rPr lang="ru-RU" sz="1400" dirty="0">
                          <a:latin typeface="Times New Roman"/>
                          <a:ea typeface="Times New Roman"/>
                          <a:cs typeface="Times New Roman"/>
                        </a:rPr>
                        <a:t>]</a:t>
                      </a:r>
                      <a:r>
                        <a:rPr lang="en-US" sz="1400" baseline="30000" dirty="0">
                          <a:latin typeface="Times New Roman"/>
                          <a:ea typeface="Times New Roman"/>
                          <a:cs typeface="Times New Roman"/>
                          <a:sym typeface="Symbol"/>
                        </a:rPr>
                        <a:t></a:t>
                      </a:r>
                      <a:r>
                        <a:rPr lang="ru-RU" sz="1400" dirty="0">
                          <a:latin typeface="Times New Roman"/>
                          <a:ea typeface="Times New Roman"/>
                          <a:cs typeface="Times New Roman"/>
                        </a:rPr>
                        <a:t>= </a:t>
                      </a:r>
                    </a:p>
                    <a:p>
                      <a:pPr algn="just">
                        <a:spcAft>
                          <a:spcPts val="0"/>
                        </a:spcAft>
                      </a:pPr>
                      <a:endParaRPr lang="ru-RU" sz="1400" dirty="0">
                        <a:latin typeface="Times New Roman"/>
                        <a:ea typeface="Times New Roman"/>
                        <a:cs typeface="Times New Roman"/>
                      </a:endParaRPr>
                    </a:p>
                    <a:p>
                      <a:pPr algn="just">
                        <a:spcAft>
                          <a:spcPts val="0"/>
                        </a:spcAft>
                      </a:pPr>
                      <a:r>
                        <a:rPr lang="en-US" sz="1400" dirty="0">
                          <a:latin typeface="Times New Roman"/>
                          <a:ea typeface="Times New Roman"/>
                          <a:cs typeface="Times New Roman"/>
                        </a:rPr>
                        <a:t>[H</a:t>
                      </a:r>
                      <a:r>
                        <a:rPr lang="en-US" sz="1400" baseline="30000" dirty="0">
                          <a:latin typeface="Times New Roman"/>
                          <a:ea typeface="Times New Roman"/>
                          <a:cs typeface="Times New Roman"/>
                        </a:rPr>
                        <a:t>+</a:t>
                      </a:r>
                      <a:r>
                        <a:rPr lang="en-US" sz="1400" dirty="0">
                          <a:latin typeface="Times New Roman"/>
                          <a:ea typeface="Times New Roman"/>
                          <a:cs typeface="Times New Roman"/>
                        </a:rPr>
                        <a:t>]</a:t>
                      </a:r>
                      <a:r>
                        <a:rPr lang="ru-RU" sz="1400" dirty="0">
                          <a:latin typeface="Times New Roman"/>
                          <a:ea typeface="Times New Roman"/>
                          <a:cs typeface="Times New Roman"/>
                        </a:rPr>
                        <a:t> </a:t>
                      </a:r>
                    </a:p>
                    <a:p>
                      <a:pPr>
                        <a:spcAft>
                          <a:spcPts val="0"/>
                        </a:spcAft>
                      </a:pPr>
                      <a:r>
                        <a:rPr lang="en-US" sz="1400" dirty="0">
                          <a:latin typeface="Times New Roman"/>
                          <a:ea typeface="Times New Roman"/>
                          <a:cs typeface="Times New Roman"/>
                        </a:rPr>
                        <a:t>[OH]</a:t>
                      </a:r>
                      <a:r>
                        <a:rPr lang="en-US" sz="1400" baseline="30000" dirty="0">
                          <a:latin typeface="Times New Roman"/>
                          <a:ea typeface="Times New Roman"/>
                          <a:cs typeface="Times New Roman"/>
                          <a:sym typeface="Symbol"/>
                        </a:rPr>
                        <a:t></a:t>
                      </a:r>
                      <a:r>
                        <a:rPr lang="ru-RU" sz="1400" dirty="0">
                          <a:latin typeface="Times New Roman"/>
                          <a:ea typeface="Times New Roman"/>
                          <a:cs typeface="Times New Roman"/>
                        </a:rPr>
                        <a:t> </a:t>
                      </a:r>
                    </a:p>
                    <a:p>
                      <a:pPr>
                        <a:spcAft>
                          <a:spcPts val="0"/>
                        </a:spcAft>
                      </a:pPr>
                      <a:endParaRPr lang="ru-RU" sz="1400" dirty="0">
                        <a:latin typeface="Times New Roman"/>
                        <a:ea typeface="Times New Roman"/>
                        <a:cs typeface="Times New Roman"/>
                      </a:endParaRPr>
                    </a:p>
                    <a:p>
                      <a:pPr>
                        <a:spcAft>
                          <a:spcPts val="0"/>
                        </a:spcAft>
                      </a:pPr>
                      <a:endParaRPr lang="kk-KZ" sz="1400" dirty="0">
                        <a:latin typeface="Times New Roman"/>
                        <a:ea typeface="Times New Roman"/>
                        <a:cs typeface="Times New Roman"/>
                      </a:endParaRPr>
                    </a:p>
                    <a:p>
                      <a:pPr>
                        <a:spcAft>
                          <a:spcPts val="0"/>
                        </a:spcAft>
                      </a:pPr>
                      <a:r>
                        <a:rPr lang="en-US" sz="1400" dirty="0">
                          <a:latin typeface="Times New Roman"/>
                          <a:ea typeface="Times New Roman"/>
                          <a:cs typeface="Times New Roman"/>
                        </a:rPr>
                        <a:t>[H</a:t>
                      </a:r>
                      <a:r>
                        <a:rPr lang="en-US" sz="1400" baseline="30000" dirty="0">
                          <a:latin typeface="Times New Roman"/>
                          <a:ea typeface="Times New Roman"/>
                          <a:cs typeface="Times New Roman"/>
                        </a:rPr>
                        <a:t>+</a:t>
                      </a:r>
                      <a:r>
                        <a:rPr lang="en-US" sz="1400" dirty="0">
                          <a:latin typeface="Times New Roman"/>
                          <a:ea typeface="Times New Roman"/>
                          <a:cs typeface="Times New Roman"/>
                        </a:rPr>
                        <a:t>]</a:t>
                      </a:r>
                      <a:r>
                        <a:rPr lang="ru-RU" sz="1400" dirty="0">
                          <a:latin typeface="Times New Roman"/>
                          <a:ea typeface="Times New Roman"/>
                          <a:cs typeface="Times New Roman"/>
                        </a:rPr>
                        <a:t> </a:t>
                      </a:r>
                      <a:endParaRPr lang="en-US" sz="1400" dirty="0">
                        <a:latin typeface="Times New Roman"/>
                        <a:ea typeface="Times New Roman"/>
                        <a:cs typeface="Times New Roman"/>
                      </a:endParaRPr>
                    </a:p>
                    <a:p>
                      <a:pPr>
                        <a:spcAft>
                          <a:spcPts val="0"/>
                        </a:spcAft>
                      </a:pPr>
                      <a:endParaRPr lang="en-US" sz="1400" dirty="0">
                        <a:latin typeface="Times New Roman"/>
                        <a:ea typeface="Times New Roman"/>
                        <a:cs typeface="Times New Roman"/>
                      </a:endParaRPr>
                    </a:p>
                    <a:p>
                      <a:pPr>
                        <a:spcAft>
                          <a:spcPts val="0"/>
                        </a:spcAft>
                      </a:pP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400">
                        <a:latin typeface="Times New Roman"/>
                        <a:ea typeface="Times New Roman"/>
                        <a:cs typeface="Times New Roman"/>
                      </a:endParaRPr>
                    </a:p>
                    <a:p>
                      <a:pPr algn="ctr">
                        <a:spcAft>
                          <a:spcPts val="0"/>
                        </a:spcAft>
                      </a:pPr>
                      <a:r>
                        <a:rPr lang="ru-RU" sz="1400">
                          <a:latin typeface="Times New Roman"/>
                          <a:ea typeface="Times New Roman"/>
                          <a:cs typeface="Times New Roman"/>
                        </a:rPr>
                        <a:t>9,7</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96872">
                <a:tc vMerge="1">
                  <a:txBody>
                    <a:bodyPr/>
                    <a:lstStyle/>
                    <a:p>
                      <a:endParaRPr lang="ru-RU"/>
                    </a:p>
                  </a:txBody>
                  <a:tcPr/>
                </a:tc>
                <a:tc>
                  <a:txBody>
                    <a:bodyPr/>
                    <a:lstStyle/>
                    <a:p>
                      <a:pPr marL="71755" marR="71755">
                        <a:spcAft>
                          <a:spcPts val="0"/>
                        </a:spcAft>
                      </a:pPr>
                      <a:r>
                        <a:rPr lang="en-US" sz="1400" dirty="0" err="1">
                          <a:latin typeface="Times New Roman"/>
                          <a:ea typeface="Times New Roman"/>
                          <a:cs typeface="Times New Roman"/>
                        </a:rPr>
                        <a:t>Избыток</a:t>
                      </a:r>
                      <a:r>
                        <a:rPr lang="en-US" sz="1400" dirty="0">
                          <a:latin typeface="Times New Roman"/>
                          <a:ea typeface="Times New Roman"/>
                          <a:cs typeface="Times New Roman"/>
                        </a:rPr>
                        <a:t> </a:t>
                      </a:r>
                      <a:r>
                        <a:rPr lang="en-US" sz="1400" dirty="0" err="1">
                          <a:latin typeface="Times New Roman"/>
                          <a:ea typeface="Times New Roman"/>
                          <a:cs typeface="Times New Roman"/>
                        </a:rPr>
                        <a:t>тит-ранта</a:t>
                      </a:r>
                      <a:r>
                        <a:rPr lang="en-US" sz="1400" dirty="0">
                          <a:latin typeface="Times New Roman"/>
                          <a:ea typeface="Times New Roman"/>
                          <a:cs typeface="Times New Roman"/>
                        </a:rPr>
                        <a:t> 1 %</a:t>
                      </a:r>
                      <a:endParaRPr lang="ru-RU" sz="1400" dirty="0">
                        <a:latin typeface="Times New Roman"/>
                        <a:ea typeface="Times New Roman"/>
                        <a:cs typeface="Times New Roman"/>
                      </a:endParaRPr>
                    </a:p>
                  </a:txBody>
                  <a:tcPr marL="45777" marR="4577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dirty="0">
                          <a:latin typeface="Times New Roman"/>
                          <a:ea typeface="Times New Roman"/>
                          <a:cs typeface="Times New Roman"/>
                        </a:rPr>
                        <a:t>10,1</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Times New Roman"/>
                          <a:ea typeface="Times New Roman"/>
                          <a:cs typeface="Times New Roman"/>
                        </a:rPr>
                        <a:t>20,10</a:t>
                      </a:r>
                      <a:endParaRPr lang="ru-RU" sz="140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err="1">
                          <a:latin typeface="Times New Roman"/>
                          <a:ea typeface="Times New Roman"/>
                          <a:cs typeface="Times New Roman"/>
                        </a:rPr>
                        <a:t>NaCl+NaOH</a:t>
                      </a:r>
                      <a:endParaRPr lang="ru-RU" sz="1400" dirty="0">
                        <a:latin typeface="Times New Roman"/>
                        <a:ea typeface="Times New Roman"/>
                        <a:cs typeface="Times New Roman"/>
                      </a:endParaRP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kk-KZ" sz="1400" dirty="0">
                        <a:latin typeface="Times New Roman"/>
                        <a:ea typeface="Times New Roman"/>
                        <a:cs typeface="Times New Roman"/>
                      </a:endParaRPr>
                    </a:p>
                    <a:p>
                      <a:pPr>
                        <a:spcAft>
                          <a:spcPts val="0"/>
                        </a:spcAft>
                      </a:pPr>
                      <a:r>
                        <a:rPr lang="en-US" sz="1400" dirty="0">
                          <a:latin typeface="Times New Roman"/>
                          <a:ea typeface="Times New Roman"/>
                          <a:cs typeface="Times New Roman"/>
                        </a:rPr>
                        <a:t>[OH]</a:t>
                      </a:r>
                      <a:r>
                        <a:rPr lang="en-US" sz="1400" baseline="30000" dirty="0">
                          <a:latin typeface="Times New Roman"/>
                          <a:ea typeface="Times New Roman"/>
                          <a:cs typeface="Times New Roman"/>
                          <a:sym typeface="Symbol"/>
                        </a:rPr>
                        <a:t></a:t>
                      </a:r>
                      <a:r>
                        <a:rPr lang="ru-RU" sz="1400" dirty="0">
                          <a:latin typeface="Times New Roman"/>
                          <a:ea typeface="Times New Roman"/>
                          <a:cs typeface="Times New Roman"/>
                        </a:rPr>
                        <a:t> = </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400" dirty="0">
                        <a:latin typeface="Times New Roman"/>
                        <a:ea typeface="Times New Roman"/>
                        <a:cs typeface="Times New Roman"/>
                      </a:endParaRPr>
                    </a:p>
                    <a:p>
                      <a:pPr algn="ctr">
                        <a:spcAft>
                          <a:spcPts val="0"/>
                        </a:spcAft>
                      </a:pPr>
                      <a:r>
                        <a:rPr lang="ru-RU" sz="1400" dirty="0">
                          <a:latin typeface="Times New Roman"/>
                          <a:ea typeface="Times New Roman"/>
                          <a:cs typeface="Times New Roman"/>
                        </a:rPr>
                        <a:t>10,7</a:t>
                      </a:r>
                    </a:p>
                  </a:txBody>
                  <a:tcPr marL="45777" marR="45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20486" name="Object 20"/>
          <p:cNvGraphicFramePr>
            <a:graphicFrameLocks noChangeAspect="1"/>
          </p:cNvGraphicFramePr>
          <p:nvPr/>
        </p:nvGraphicFramePr>
        <p:xfrm>
          <a:off x="6167438" y="1928813"/>
          <a:ext cx="2324100" cy="419100"/>
        </p:xfrm>
        <a:graphic>
          <a:graphicData uri="http://schemas.openxmlformats.org/presentationml/2006/ole">
            <mc:AlternateContent xmlns:mc="http://schemas.openxmlformats.org/markup-compatibility/2006">
              <mc:Choice xmlns:v="urn:schemas-microsoft-com:vml" Requires="v">
                <p:oleObj spid="_x0000_s7170" name="Формула" r:id="rId3" imgW="2324100" imgH="419100" progId="Equation.3">
                  <p:embed/>
                </p:oleObj>
              </mc:Choice>
              <mc:Fallback>
                <p:oleObj name="Формула" r:id="rId3" imgW="2324100" imgH="419100" progId="Equation.3">
                  <p:embed/>
                  <p:pic>
                    <p:nvPicPr>
                      <p:cNvPr id="20486" name="Object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7438" y="1928813"/>
                        <a:ext cx="23241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7" name="Object 19"/>
          <p:cNvGraphicFramePr>
            <a:graphicFrameLocks noChangeAspect="1"/>
          </p:cNvGraphicFramePr>
          <p:nvPr/>
        </p:nvGraphicFramePr>
        <p:xfrm>
          <a:off x="8524876" y="2000251"/>
          <a:ext cx="1685925" cy="390525"/>
        </p:xfrm>
        <a:graphic>
          <a:graphicData uri="http://schemas.openxmlformats.org/presentationml/2006/ole">
            <mc:AlternateContent xmlns:mc="http://schemas.openxmlformats.org/markup-compatibility/2006">
              <mc:Choice xmlns:v="urn:schemas-microsoft-com:vml" Requires="v">
                <p:oleObj spid="_x0000_s7171" name="Формула" r:id="rId5" imgW="1688367" imgH="393529" progId="Equation.3">
                  <p:embed/>
                </p:oleObj>
              </mc:Choice>
              <mc:Fallback>
                <p:oleObj name="Формула" r:id="rId5" imgW="1688367" imgH="393529" progId="Equation.3">
                  <p:embed/>
                  <p:pic>
                    <p:nvPicPr>
                      <p:cNvPr id="20487"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24876" y="2000251"/>
                        <a:ext cx="16859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8" name="Object 18"/>
          <p:cNvGraphicFramePr>
            <a:graphicFrameLocks noChangeAspect="1"/>
          </p:cNvGraphicFramePr>
          <p:nvPr/>
        </p:nvGraphicFramePr>
        <p:xfrm>
          <a:off x="6167439" y="2500314"/>
          <a:ext cx="2276475" cy="409575"/>
        </p:xfrm>
        <a:graphic>
          <a:graphicData uri="http://schemas.openxmlformats.org/presentationml/2006/ole">
            <mc:AlternateContent xmlns:mc="http://schemas.openxmlformats.org/markup-compatibility/2006">
              <mc:Choice xmlns:v="urn:schemas-microsoft-com:vml" Requires="v">
                <p:oleObj spid="_x0000_s7172" name="Формула" r:id="rId7" imgW="2273300" imgH="406400" progId="Equation.3">
                  <p:embed/>
                </p:oleObj>
              </mc:Choice>
              <mc:Fallback>
                <p:oleObj name="Формула" r:id="rId7" imgW="2273300" imgH="406400" progId="Equation.3">
                  <p:embed/>
                  <p:pic>
                    <p:nvPicPr>
                      <p:cNvPr id="20488"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67439" y="2500314"/>
                        <a:ext cx="22764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9" name="Object 17"/>
          <p:cNvGraphicFramePr>
            <a:graphicFrameLocks noChangeAspect="1"/>
          </p:cNvGraphicFramePr>
          <p:nvPr/>
        </p:nvGraphicFramePr>
        <p:xfrm>
          <a:off x="6167439" y="3000376"/>
          <a:ext cx="2276475" cy="409575"/>
        </p:xfrm>
        <a:graphic>
          <a:graphicData uri="http://schemas.openxmlformats.org/presentationml/2006/ole">
            <mc:AlternateContent xmlns:mc="http://schemas.openxmlformats.org/markup-compatibility/2006">
              <mc:Choice xmlns:v="urn:schemas-microsoft-com:vml" Requires="v">
                <p:oleObj spid="_x0000_s7173" name="Формула" r:id="rId9" imgW="2273300" imgH="406400" progId="Equation.3">
                  <p:embed/>
                </p:oleObj>
              </mc:Choice>
              <mc:Fallback>
                <p:oleObj name="Формула" r:id="rId9" imgW="2273300" imgH="406400" progId="Equation.3">
                  <p:embed/>
                  <p:pic>
                    <p:nvPicPr>
                      <p:cNvPr id="20489"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67439" y="3000376"/>
                        <a:ext cx="22764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0" name="Object 16"/>
          <p:cNvGraphicFramePr>
            <a:graphicFrameLocks noChangeAspect="1"/>
          </p:cNvGraphicFramePr>
          <p:nvPr/>
        </p:nvGraphicFramePr>
        <p:xfrm>
          <a:off x="6167438" y="3429000"/>
          <a:ext cx="1790700" cy="342900"/>
        </p:xfrm>
        <a:graphic>
          <a:graphicData uri="http://schemas.openxmlformats.org/presentationml/2006/ole">
            <mc:AlternateContent xmlns:mc="http://schemas.openxmlformats.org/markup-compatibility/2006">
              <mc:Choice xmlns:v="urn:schemas-microsoft-com:vml" Requires="v">
                <p:oleObj spid="_x0000_s7174" name="Формула" r:id="rId11" imgW="1790700" imgH="342900" progId="Equation.3">
                  <p:embed/>
                </p:oleObj>
              </mc:Choice>
              <mc:Fallback>
                <p:oleObj name="Формула" r:id="rId11" imgW="1790700" imgH="342900" progId="Equation.3">
                  <p:embed/>
                  <p:pic>
                    <p:nvPicPr>
                      <p:cNvPr id="2049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67438" y="3429000"/>
                        <a:ext cx="17907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1" name="Object 15"/>
          <p:cNvGraphicFramePr>
            <a:graphicFrameLocks noChangeAspect="1"/>
          </p:cNvGraphicFramePr>
          <p:nvPr/>
        </p:nvGraphicFramePr>
        <p:xfrm>
          <a:off x="6381751" y="3857625"/>
          <a:ext cx="2105025" cy="419100"/>
        </p:xfrm>
        <a:graphic>
          <a:graphicData uri="http://schemas.openxmlformats.org/presentationml/2006/ole">
            <mc:AlternateContent xmlns:mc="http://schemas.openxmlformats.org/markup-compatibility/2006">
              <mc:Choice xmlns:v="urn:schemas-microsoft-com:vml" Requires="v">
                <p:oleObj spid="_x0000_s7175" name="Формула" r:id="rId13" imgW="2108200" imgH="419100" progId="Equation.3">
                  <p:embed/>
                </p:oleObj>
              </mc:Choice>
              <mc:Fallback>
                <p:oleObj name="Формула" r:id="rId13" imgW="2108200" imgH="419100" progId="Equation.3">
                  <p:embed/>
                  <p:pic>
                    <p:nvPicPr>
                      <p:cNvPr id="20491"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81751" y="3857625"/>
                        <a:ext cx="21050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2" name="Object 14"/>
          <p:cNvGraphicFramePr>
            <a:graphicFrameLocks noChangeAspect="1"/>
          </p:cNvGraphicFramePr>
          <p:nvPr/>
        </p:nvGraphicFramePr>
        <p:xfrm>
          <a:off x="6167438" y="4214814"/>
          <a:ext cx="571500" cy="428625"/>
        </p:xfrm>
        <a:graphic>
          <a:graphicData uri="http://schemas.openxmlformats.org/presentationml/2006/ole">
            <mc:AlternateContent xmlns:mc="http://schemas.openxmlformats.org/markup-compatibility/2006">
              <mc:Choice xmlns:v="urn:schemas-microsoft-com:vml" Requires="v">
                <p:oleObj spid="_x0000_s7176" name="Формула" r:id="rId15" imgW="571252" imgH="431613" progId="Equation.3">
                  <p:embed/>
                </p:oleObj>
              </mc:Choice>
              <mc:Fallback>
                <p:oleObj name="Формула" r:id="rId15" imgW="571252" imgH="431613" progId="Equation.3">
                  <p:embed/>
                  <p:pic>
                    <p:nvPicPr>
                      <p:cNvPr id="20492"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67438" y="4214814"/>
                        <a:ext cx="5715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3" name="Object 13"/>
          <p:cNvGraphicFramePr>
            <a:graphicFrameLocks noChangeAspect="1"/>
          </p:cNvGraphicFramePr>
          <p:nvPr/>
        </p:nvGraphicFramePr>
        <p:xfrm>
          <a:off x="6238876" y="4572000"/>
          <a:ext cx="2085975" cy="381000"/>
        </p:xfrm>
        <a:graphic>
          <a:graphicData uri="http://schemas.openxmlformats.org/presentationml/2006/ole">
            <mc:AlternateContent xmlns:mc="http://schemas.openxmlformats.org/markup-compatibility/2006">
              <mc:Choice xmlns:v="urn:schemas-microsoft-com:vml" Requires="v">
                <p:oleObj spid="_x0000_s7177" name="Формула" r:id="rId17" imgW="2082800" imgH="381000" progId="Equation.3">
                  <p:embed/>
                </p:oleObj>
              </mc:Choice>
              <mc:Fallback>
                <p:oleObj name="Формула" r:id="rId17" imgW="2082800" imgH="381000" progId="Equation.3">
                  <p:embed/>
                  <p:pic>
                    <p:nvPicPr>
                      <p:cNvPr id="20493" name="Object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238876" y="4572000"/>
                        <a:ext cx="20859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4" name="Object 12"/>
          <p:cNvGraphicFramePr>
            <a:graphicFrameLocks noChangeAspect="1"/>
          </p:cNvGraphicFramePr>
          <p:nvPr/>
        </p:nvGraphicFramePr>
        <p:xfrm>
          <a:off x="6167439" y="5000626"/>
          <a:ext cx="2009775" cy="542925"/>
        </p:xfrm>
        <a:graphic>
          <a:graphicData uri="http://schemas.openxmlformats.org/presentationml/2006/ole">
            <mc:AlternateContent xmlns:mc="http://schemas.openxmlformats.org/markup-compatibility/2006">
              <mc:Choice xmlns:v="urn:schemas-microsoft-com:vml" Requires="v">
                <p:oleObj spid="_x0000_s7178" name="Формула" r:id="rId19" imgW="2005729" imgH="545863" progId="Equation.3">
                  <p:embed/>
                </p:oleObj>
              </mc:Choice>
              <mc:Fallback>
                <p:oleObj name="Формула" r:id="rId19" imgW="2005729" imgH="545863" progId="Equation.3">
                  <p:embed/>
                  <p:pic>
                    <p:nvPicPr>
                      <p:cNvPr id="20494" name="Object 1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167439" y="5000626"/>
                        <a:ext cx="200977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5" name="Object 11"/>
          <p:cNvGraphicFramePr>
            <a:graphicFrameLocks noChangeAspect="1"/>
          </p:cNvGraphicFramePr>
          <p:nvPr/>
        </p:nvGraphicFramePr>
        <p:xfrm>
          <a:off x="6310314" y="5786438"/>
          <a:ext cx="2085975" cy="381000"/>
        </p:xfrm>
        <a:graphic>
          <a:graphicData uri="http://schemas.openxmlformats.org/presentationml/2006/ole">
            <mc:AlternateContent xmlns:mc="http://schemas.openxmlformats.org/markup-compatibility/2006">
              <mc:Choice xmlns:v="urn:schemas-microsoft-com:vml" Requires="v">
                <p:oleObj spid="_x0000_s7179" name="Формула" r:id="rId21" imgW="2082800" imgH="381000" progId="Equation.3">
                  <p:embed/>
                </p:oleObj>
              </mc:Choice>
              <mc:Fallback>
                <p:oleObj name="Формула" r:id="rId21" imgW="2082800" imgH="381000" progId="Equation.3">
                  <p:embed/>
                  <p:pic>
                    <p:nvPicPr>
                      <p:cNvPr id="20495"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310314" y="5786438"/>
                        <a:ext cx="20859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6" name="Object 10"/>
          <p:cNvGraphicFramePr>
            <a:graphicFrameLocks noChangeAspect="1"/>
          </p:cNvGraphicFramePr>
          <p:nvPr/>
        </p:nvGraphicFramePr>
        <p:xfrm>
          <a:off x="1524000" y="1"/>
          <a:ext cx="114300" cy="219075"/>
        </p:xfrm>
        <a:graphic>
          <a:graphicData uri="http://schemas.openxmlformats.org/presentationml/2006/ole">
            <mc:AlternateContent xmlns:mc="http://schemas.openxmlformats.org/markup-compatibility/2006">
              <mc:Choice xmlns:v="urn:schemas-microsoft-com:vml" Requires="v">
                <p:oleObj spid="_x0000_s7180" name="Формула" r:id="rId23" imgW="114151" imgH="215619" progId="Equation.3">
                  <p:embed/>
                </p:oleObj>
              </mc:Choice>
              <mc:Fallback>
                <p:oleObj name="Формула" r:id="rId23" imgW="114151" imgH="215619" progId="Equation.3">
                  <p:embed/>
                  <p:pic>
                    <p:nvPicPr>
                      <p:cNvPr id="20496" name="Object 1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524000" y="1"/>
                        <a:ext cx="1143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Text Box 11"/>
          <p:cNvSpPr txBox="1">
            <a:spLocks noChangeArrowheads="1"/>
          </p:cNvSpPr>
          <p:nvPr/>
        </p:nvSpPr>
        <p:spPr bwMode="auto">
          <a:xfrm>
            <a:off x="11157397" y="173833"/>
            <a:ext cx="6111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24</a:t>
            </a:r>
          </a:p>
        </p:txBody>
      </p:sp>
    </p:spTree>
    <p:extLst>
      <p:ext uri="{BB962C8B-B14F-4D97-AF65-F5344CB8AC3E}">
        <p14:creationId xmlns:p14="http://schemas.microsoft.com/office/powerpoint/2010/main" val="1430467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
          <p:cNvSpPr txBox="1">
            <a:spLocks noChangeArrowheads="1"/>
          </p:cNvSpPr>
          <p:nvPr/>
        </p:nvSpPr>
        <p:spPr bwMode="auto">
          <a:xfrm>
            <a:off x="3595689" y="357188"/>
            <a:ext cx="6169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kk-KZ" altLang="ru-RU" sz="2400" b="1">
                <a:latin typeface="Times New Roman" panose="02020603050405020304" pitchFamily="18" charset="0"/>
              </a:rPr>
              <a:t>Титрлеу қисықты тұрғызу рН</a:t>
            </a:r>
            <a:r>
              <a:rPr lang="ru-RU" altLang="ru-RU" sz="2400" b="1">
                <a:latin typeface="Times New Roman" panose="02020603050405020304" pitchFamily="18" charset="0"/>
              </a:rPr>
              <a:t>=</a:t>
            </a:r>
            <a:r>
              <a:rPr lang="en-US" altLang="ru-RU" sz="2400" b="1">
                <a:latin typeface="Times New Roman" panose="02020603050405020304" pitchFamily="18" charset="0"/>
              </a:rPr>
              <a:t>f(V(NaOH))</a:t>
            </a:r>
            <a:endParaRPr lang="ru-RU" altLang="ru-RU" sz="2400" b="1">
              <a:latin typeface="Times New Roman" panose="02020603050405020304" pitchFamily="18" charset="0"/>
            </a:endParaRPr>
          </a:p>
        </p:txBody>
      </p:sp>
      <p:graphicFrame>
        <p:nvGraphicFramePr>
          <p:cNvPr id="21507" name="Object 2"/>
          <p:cNvGraphicFramePr>
            <a:graphicFrameLocks noChangeAspect="1"/>
          </p:cNvGraphicFramePr>
          <p:nvPr/>
        </p:nvGraphicFramePr>
        <p:xfrm>
          <a:off x="2381250" y="1000125"/>
          <a:ext cx="7715250" cy="4857750"/>
        </p:xfrm>
        <a:graphic>
          <a:graphicData uri="http://schemas.openxmlformats.org/presentationml/2006/ole">
            <mc:AlternateContent xmlns:mc="http://schemas.openxmlformats.org/markup-compatibility/2006">
              <mc:Choice xmlns:v="urn:schemas-microsoft-com:vml" Requires="v">
                <p:oleObj spid="_x0000_s8194" name="Graph" r:id="rId3" imgW="5180838" imgH="3617976" progId="Origin50.Graph">
                  <p:embed/>
                </p:oleObj>
              </mc:Choice>
              <mc:Fallback>
                <p:oleObj name="Graph" r:id="rId3" imgW="5180838" imgH="3617976" progId="Origin50.Graph">
                  <p:embed/>
                  <p:pic>
                    <p:nvPicPr>
                      <p:cNvPr id="21507"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50" y="1000125"/>
                        <a:ext cx="7715250" cy="485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 Box 11"/>
          <p:cNvSpPr txBox="1">
            <a:spLocks noChangeArrowheads="1"/>
          </p:cNvSpPr>
          <p:nvPr/>
        </p:nvSpPr>
        <p:spPr bwMode="auto">
          <a:xfrm>
            <a:off x="11157397" y="173833"/>
            <a:ext cx="6111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25</a:t>
            </a:r>
          </a:p>
        </p:txBody>
      </p:sp>
    </p:spTree>
    <p:extLst>
      <p:ext uri="{BB962C8B-B14F-4D97-AF65-F5344CB8AC3E}">
        <p14:creationId xmlns:p14="http://schemas.microsoft.com/office/powerpoint/2010/main" val="1894740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коллоидтық химия және сирек элементтер технологиясы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graphicFrame>
        <p:nvGraphicFramePr>
          <p:cNvPr id="22531" name="Object 116"/>
          <p:cNvGraphicFramePr>
            <a:graphicFrameLocks noChangeAspect="1"/>
          </p:cNvGraphicFramePr>
          <p:nvPr/>
        </p:nvGraphicFramePr>
        <p:xfrm>
          <a:off x="2524125" y="857250"/>
          <a:ext cx="6929438" cy="5143500"/>
        </p:xfrm>
        <a:graphic>
          <a:graphicData uri="http://schemas.openxmlformats.org/presentationml/2006/ole">
            <mc:AlternateContent xmlns:mc="http://schemas.openxmlformats.org/markup-compatibility/2006">
              <mc:Choice xmlns:v="urn:schemas-microsoft-com:vml" Requires="v">
                <p:oleObj spid="_x0000_s9218" name="Graph" r:id="rId3" imgW="5259324" imgH="3894582" progId="Origin50.Graph">
                  <p:embed/>
                </p:oleObj>
              </mc:Choice>
              <mc:Fallback>
                <p:oleObj name="Graph" r:id="rId3" imgW="5259324" imgH="3894582" progId="Origin50.Graph">
                  <p:embed/>
                  <p:pic>
                    <p:nvPicPr>
                      <p:cNvPr id="22531" name="Object 1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4125" y="857250"/>
                        <a:ext cx="692943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2" name="TextBox 89"/>
          <p:cNvSpPr txBox="1">
            <a:spLocks noChangeArrowheads="1"/>
          </p:cNvSpPr>
          <p:nvPr/>
        </p:nvSpPr>
        <p:spPr bwMode="auto">
          <a:xfrm>
            <a:off x="4095750" y="142876"/>
            <a:ext cx="3721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ru-RU" sz="2400" b="1">
                <a:latin typeface="Times New Roman" panose="02020603050405020304" pitchFamily="18" charset="0"/>
              </a:rPr>
              <a:t>Титрлеу қисықты талдау</a:t>
            </a:r>
            <a:endParaRPr lang="ru-RU" altLang="ru-RU" sz="2400" b="1">
              <a:latin typeface="Times New Roman" panose="02020603050405020304" pitchFamily="18" charset="0"/>
            </a:endParaRPr>
          </a:p>
        </p:txBody>
      </p:sp>
      <p:sp>
        <p:nvSpPr>
          <p:cNvPr id="5" name="Text Box 11"/>
          <p:cNvSpPr txBox="1">
            <a:spLocks noChangeArrowheads="1"/>
          </p:cNvSpPr>
          <p:nvPr/>
        </p:nvSpPr>
        <p:spPr bwMode="auto">
          <a:xfrm>
            <a:off x="11157397" y="173833"/>
            <a:ext cx="6111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26</a:t>
            </a:r>
          </a:p>
        </p:txBody>
      </p:sp>
    </p:spTree>
    <p:extLst>
      <p:ext uri="{BB962C8B-B14F-4D97-AF65-F5344CB8AC3E}">
        <p14:creationId xmlns:p14="http://schemas.microsoft.com/office/powerpoint/2010/main" val="1971656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1507787" y="357188"/>
            <a:ext cx="6842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9</a:t>
            </a:r>
          </a:p>
        </p:txBody>
      </p:sp>
      <p:sp>
        <p:nvSpPr>
          <p:cNvPr id="5123" name="Rectangle 26"/>
          <p:cNvSpPr>
            <a:spLocks noChangeArrowheads="1"/>
          </p:cNvSpPr>
          <p:nvPr/>
        </p:nvSpPr>
        <p:spPr bwMode="auto">
          <a:xfrm>
            <a:off x="1524001" y="397458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5124" name="Rectangle 62"/>
          <p:cNvSpPr>
            <a:spLocks noChangeArrowheads="1"/>
          </p:cNvSpPr>
          <p:nvPr/>
        </p:nvSpPr>
        <p:spPr bwMode="auto">
          <a:xfrm>
            <a:off x="1524000" y="6400801"/>
            <a:ext cx="91440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en-US" altLang="ko-KR" sz="14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a:t>
            </a:r>
            <a:r>
              <a:rPr lang="en-US" altLang="ko-KR" sz="12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 </a:t>
            </a: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5125" name="Rectangle 207"/>
          <p:cNvSpPr>
            <a:spLocks noChangeArrowheads="1"/>
          </p:cNvSpPr>
          <p:nvPr/>
        </p:nvSpPr>
        <p:spPr bwMode="auto">
          <a:xfrm>
            <a:off x="1524001" y="2205039"/>
            <a:ext cx="89646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2000">
              <a:solidFill>
                <a:schemeClr val="tx2"/>
              </a:solidFill>
              <a:latin typeface="Kz Times New Roman" pitchFamily="18" charset="0"/>
            </a:endParaRPr>
          </a:p>
        </p:txBody>
      </p:sp>
      <p:sp>
        <p:nvSpPr>
          <p:cNvPr id="8" name="Прямоугольник 7"/>
          <p:cNvSpPr/>
          <p:nvPr/>
        </p:nvSpPr>
        <p:spPr>
          <a:xfrm>
            <a:off x="2024064" y="357188"/>
            <a:ext cx="8358187" cy="5016500"/>
          </a:xfrm>
          <a:prstGeom prst="rect">
            <a:avLst/>
          </a:prstGeom>
        </p:spPr>
        <p:txBody>
          <a:bodyPr>
            <a:spAutoFit/>
          </a:bodyPr>
          <a:lstStyle/>
          <a:p>
            <a:pPr marL="742950" indent="-742950" algn="ctr">
              <a:defRPr/>
            </a:pPr>
            <a:r>
              <a:rPr lang="ru-RU" sz="3200" b="1" dirty="0" err="1">
                <a:solidFill>
                  <a:srgbClr val="A50021"/>
                </a:solidFill>
              </a:rPr>
              <a:t>Реакцияларға қойылатын талаптар</a:t>
            </a:r>
            <a:r>
              <a:rPr lang="ru-RU" sz="3200" b="1" dirty="0">
                <a:solidFill>
                  <a:srgbClr val="A50021"/>
                </a:solidFill>
              </a:rPr>
              <a:t>:</a:t>
            </a:r>
          </a:p>
          <a:p>
            <a:pPr marL="742950" indent="-742950">
              <a:buFontTx/>
              <a:buAutoNum type="arabicPeriod"/>
              <a:defRPr/>
            </a:pPr>
            <a:r>
              <a:rPr lang="kk-KZ" sz="3200" b="1" dirty="0">
                <a:solidFill>
                  <a:schemeClr val="tx1">
                    <a:lumMod val="85000"/>
                    <a:lumOff val="15000"/>
                  </a:schemeClr>
                </a:solidFill>
              </a:rPr>
              <a:t>Реакция аяғына дейін жүруі керек. </a:t>
            </a:r>
          </a:p>
          <a:p>
            <a:pPr marL="742950" indent="-742950">
              <a:buFontTx/>
              <a:buAutoNum type="arabicPeriod"/>
              <a:defRPr/>
            </a:pPr>
            <a:r>
              <a:rPr lang="kk-KZ" sz="3200" b="1" dirty="0">
                <a:solidFill>
                  <a:schemeClr val="tx1">
                    <a:lumMod val="85000"/>
                    <a:lumOff val="15000"/>
                  </a:schemeClr>
                </a:solidFill>
              </a:rPr>
              <a:t>Реакция үлкен жылдамдықпен жүруі керек.</a:t>
            </a:r>
          </a:p>
          <a:p>
            <a:pPr marL="742950" indent="-742950">
              <a:buFontTx/>
              <a:buAutoNum type="arabicPeriod"/>
              <a:defRPr/>
            </a:pPr>
            <a:r>
              <a:rPr lang="kk-KZ" sz="3200" b="1" dirty="0">
                <a:solidFill>
                  <a:schemeClr val="tx1">
                    <a:lumMod val="85000"/>
                    <a:lumOff val="15000"/>
                  </a:schemeClr>
                </a:solidFill>
              </a:rPr>
              <a:t>Ерітіндіде титрант тек анықтайтын затпен белгілі стехиометриялық қатынаста әрекеттесу керек.</a:t>
            </a:r>
          </a:p>
          <a:p>
            <a:pPr marL="742950" indent="-742950">
              <a:buFontTx/>
              <a:buAutoNum type="arabicPeriod"/>
              <a:defRPr/>
            </a:pPr>
            <a:r>
              <a:rPr lang="kk-KZ" sz="3200" b="1" dirty="0">
                <a:solidFill>
                  <a:schemeClr val="tx1">
                    <a:lumMod val="85000"/>
                    <a:lumOff val="15000"/>
                  </a:schemeClr>
                </a:solidFill>
              </a:rPr>
              <a:t>Эквивалентті нүкте дәл аныталуы тиіс.</a:t>
            </a:r>
          </a:p>
          <a:p>
            <a:pPr marL="742950" indent="-742950">
              <a:buFontTx/>
              <a:buAutoNum type="arabicPeriod"/>
              <a:defRPr/>
            </a:pPr>
            <a:r>
              <a:rPr lang="kk-KZ" sz="3200" b="1" dirty="0">
                <a:solidFill>
                  <a:schemeClr val="tx1">
                    <a:lumMod val="85000"/>
                    <a:lumOff val="15000"/>
                  </a:schemeClr>
                </a:solidFill>
              </a:rPr>
              <a:t>Титрант ерітіндісі стандартталған болуы керек.</a:t>
            </a:r>
            <a:endParaRPr lang="ru-RU" sz="3200" b="1" dirty="0">
              <a:solidFill>
                <a:schemeClr val="tx1">
                  <a:lumMod val="85000"/>
                  <a:lumOff val="15000"/>
                </a:schemeClr>
              </a:solidFill>
            </a:endParaRPr>
          </a:p>
        </p:txBody>
      </p:sp>
    </p:spTree>
    <p:extLst>
      <p:ext uri="{BB962C8B-B14F-4D97-AF65-F5344CB8AC3E}">
        <p14:creationId xmlns:p14="http://schemas.microsoft.com/office/powerpoint/2010/main" val="30045577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chem-astu.ru/chair/study/anchem/r_2_7_2.files/image0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556" y="464064"/>
            <a:ext cx="8141605" cy="5725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55820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Рисунок 3">
            <a:extLst>
              <a:ext uri="{FF2B5EF4-FFF2-40B4-BE49-F238E27FC236}">
                <a16:creationId xmlns:a16="http://schemas.microsoft.com/office/drawing/2014/main" id="{E772A3D0-CDE7-4048-A598-FC6879E252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04814"/>
            <a:ext cx="908685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Рисунок 4">
            <a:extLst>
              <a:ext uri="{FF2B5EF4-FFF2-40B4-BE49-F238E27FC236}">
                <a16:creationId xmlns:a16="http://schemas.microsoft.com/office/drawing/2014/main" id="{F43555B8-B397-47AE-B93F-F4E34B05CC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05275" y="1700214"/>
            <a:ext cx="3924300" cy="493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9F029EE0-6FB9-4B1D-82DD-A2314AFEB918}"/>
              </a:ext>
            </a:extLst>
          </p:cNvPr>
          <p:cNvPicPr>
            <a:picLocks noChangeAspect="1"/>
          </p:cNvPicPr>
          <p:nvPr/>
        </p:nvPicPr>
        <p:blipFill>
          <a:blip r:embed="rId2"/>
          <a:stretch>
            <a:fillRect/>
          </a:stretch>
        </p:blipFill>
        <p:spPr>
          <a:xfrm>
            <a:off x="1899177" y="377716"/>
            <a:ext cx="7540097" cy="4680060"/>
          </a:xfrm>
          <a:prstGeom prst="rect">
            <a:avLst/>
          </a:prstGeom>
        </p:spPr>
      </p:pic>
      <p:sp>
        <p:nvSpPr>
          <p:cNvPr id="3" name="TextBox 2">
            <a:extLst>
              <a:ext uri="{FF2B5EF4-FFF2-40B4-BE49-F238E27FC236}">
                <a16:creationId xmlns:a16="http://schemas.microsoft.com/office/drawing/2014/main" id="{7FF1D54C-A6D1-4995-893E-FDBA9841E6BB}"/>
              </a:ext>
            </a:extLst>
          </p:cNvPr>
          <p:cNvSpPr txBox="1"/>
          <p:nvPr/>
        </p:nvSpPr>
        <p:spPr>
          <a:xfrm>
            <a:off x="561975" y="5181600"/>
            <a:ext cx="7652223" cy="923330"/>
          </a:xfrm>
          <a:prstGeom prst="rect">
            <a:avLst/>
          </a:prstGeom>
          <a:noFill/>
        </p:spPr>
        <p:txBody>
          <a:bodyPr wrap="none" rtlCol="0">
            <a:spAutoFit/>
          </a:bodyPr>
          <a:lstStyle/>
          <a:p>
            <a:r>
              <a:rPr lang="ru-RU" dirty="0"/>
              <a:t>Анализ: 1) скачок титрования рН=3-11</a:t>
            </a:r>
          </a:p>
          <a:p>
            <a:r>
              <a:rPr lang="ru-RU" dirty="0"/>
              <a:t>2) В </a:t>
            </a:r>
            <a:r>
              <a:rPr lang="ru-RU" dirty="0" err="1"/>
              <a:t>т.э</a:t>
            </a:r>
            <a:r>
              <a:rPr lang="ru-RU" dirty="0"/>
              <a:t>. рН=7. Т.е. точка эквивалентности совпадает с точкой нейтральности</a:t>
            </a:r>
          </a:p>
          <a:p>
            <a:r>
              <a:rPr lang="ru-RU" dirty="0"/>
              <a:t>3) индикаторы: </a:t>
            </a:r>
            <a:r>
              <a:rPr lang="ru-RU" dirty="0" err="1"/>
              <a:t>мо</a:t>
            </a:r>
            <a:r>
              <a:rPr lang="ru-RU" dirty="0"/>
              <a:t> , </a:t>
            </a:r>
            <a:r>
              <a:rPr lang="ru-RU" dirty="0" err="1"/>
              <a:t>мк</a:t>
            </a:r>
            <a:r>
              <a:rPr lang="ru-RU" dirty="0"/>
              <a:t>, </a:t>
            </a:r>
            <a:r>
              <a:rPr lang="ru-RU" dirty="0" err="1"/>
              <a:t>бромтимоловый</a:t>
            </a:r>
            <a:r>
              <a:rPr lang="ru-RU" dirty="0"/>
              <a:t> синий, фенолфталеин  др.  </a:t>
            </a:r>
            <a:endParaRPr lang="ru-KZ" dirty="0"/>
          </a:p>
        </p:txBody>
      </p:sp>
    </p:spTree>
    <p:extLst>
      <p:ext uri="{BB962C8B-B14F-4D97-AF65-F5344CB8AC3E}">
        <p14:creationId xmlns:p14="http://schemas.microsoft.com/office/powerpoint/2010/main" val="3254235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68FD4C9B-4D3F-473B-847C-9A76BAFB9239}"/>
              </a:ext>
            </a:extLst>
          </p:cNvPr>
          <p:cNvPicPr>
            <a:picLocks noChangeAspect="1"/>
          </p:cNvPicPr>
          <p:nvPr/>
        </p:nvPicPr>
        <p:blipFill>
          <a:blip r:embed="rId2"/>
          <a:stretch>
            <a:fillRect/>
          </a:stretch>
        </p:blipFill>
        <p:spPr>
          <a:xfrm>
            <a:off x="1453457" y="252412"/>
            <a:ext cx="8838305" cy="738188"/>
          </a:xfrm>
          <a:prstGeom prst="rect">
            <a:avLst/>
          </a:prstGeom>
        </p:spPr>
      </p:pic>
      <p:pic>
        <p:nvPicPr>
          <p:cNvPr id="3" name="Рисунок 2">
            <a:extLst>
              <a:ext uri="{FF2B5EF4-FFF2-40B4-BE49-F238E27FC236}">
                <a16:creationId xmlns:a16="http://schemas.microsoft.com/office/drawing/2014/main" id="{E5CB7001-270C-4643-B023-E9CAE68247D8}"/>
              </a:ext>
            </a:extLst>
          </p:cNvPr>
          <p:cNvPicPr>
            <a:picLocks noChangeAspect="1"/>
          </p:cNvPicPr>
          <p:nvPr/>
        </p:nvPicPr>
        <p:blipFill>
          <a:blip r:embed="rId3"/>
          <a:stretch>
            <a:fillRect/>
          </a:stretch>
        </p:blipFill>
        <p:spPr>
          <a:xfrm>
            <a:off x="1275456" y="1195387"/>
            <a:ext cx="8610600" cy="5491650"/>
          </a:xfrm>
          <a:prstGeom prst="rect">
            <a:avLst/>
          </a:prstGeom>
        </p:spPr>
      </p:pic>
    </p:spTree>
    <p:extLst>
      <p:ext uri="{BB962C8B-B14F-4D97-AF65-F5344CB8AC3E}">
        <p14:creationId xmlns:p14="http://schemas.microsoft.com/office/powerpoint/2010/main" val="27356638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4C28AE4D-7438-442D-AA66-064764B8748D}"/>
              </a:ext>
            </a:extLst>
          </p:cNvPr>
          <p:cNvPicPr>
            <a:picLocks noChangeAspect="1"/>
          </p:cNvPicPr>
          <p:nvPr/>
        </p:nvPicPr>
        <p:blipFill>
          <a:blip r:embed="rId2"/>
          <a:stretch>
            <a:fillRect/>
          </a:stretch>
        </p:blipFill>
        <p:spPr>
          <a:xfrm>
            <a:off x="2171700" y="109537"/>
            <a:ext cx="7048500" cy="5209089"/>
          </a:xfrm>
          <a:prstGeom prst="rect">
            <a:avLst/>
          </a:prstGeom>
        </p:spPr>
      </p:pic>
      <p:sp>
        <p:nvSpPr>
          <p:cNvPr id="3" name="TextBox 2">
            <a:extLst>
              <a:ext uri="{FF2B5EF4-FFF2-40B4-BE49-F238E27FC236}">
                <a16:creationId xmlns:a16="http://schemas.microsoft.com/office/drawing/2014/main" id="{B83631D4-D00A-4988-B46C-3EF8DCE244F2}"/>
              </a:ext>
            </a:extLst>
          </p:cNvPr>
          <p:cNvSpPr txBox="1"/>
          <p:nvPr/>
        </p:nvSpPr>
        <p:spPr>
          <a:xfrm>
            <a:off x="428625" y="5318626"/>
            <a:ext cx="6130396" cy="646331"/>
          </a:xfrm>
          <a:prstGeom prst="rect">
            <a:avLst/>
          </a:prstGeom>
          <a:noFill/>
        </p:spPr>
        <p:txBody>
          <a:bodyPr wrap="none" rtlCol="0">
            <a:spAutoFit/>
          </a:bodyPr>
          <a:lstStyle/>
          <a:p>
            <a:r>
              <a:rPr lang="ru-RU" dirty="0"/>
              <a:t>Анализ: 1) </a:t>
            </a:r>
            <a:r>
              <a:rPr lang="ru-RU" dirty="0" err="1"/>
              <a:t>т.э</a:t>
            </a:r>
            <a:r>
              <a:rPr lang="ru-RU" dirty="0"/>
              <a:t>. не совпадает с т.н.</a:t>
            </a:r>
          </a:p>
          <a:p>
            <a:r>
              <a:rPr lang="ru-RU" dirty="0"/>
              <a:t>2) индикаторы: в 1 случае – </a:t>
            </a:r>
            <a:r>
              <a:rPr lang="ru-RU" dirty="0" err="1"/>
              <a:t>мо</a:t>
            </a:r>
            <a:r>
              <a:rPr lang="ru-RU" dirty="0"/>
              <a:t>. Во 2 случае  - фенолфталеин</a:t>
            </a:r>
            <a:endParaRPr lang="ru-KZ" dirty="0"/>
          </a:p>
        </p:txBody>
      </p:sp>
    </p:spTree>
    <p:extLst>
      <p:ext uri="{BB962C8B-B14F-4D97-AF65-F5344CB8AC3E}">
        <p14:creationId xmlns:p14="http://schemas.microsoft.com/office/powerpoint/2010/main" val="35480634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C98D10D-D7BF-4B31-A2B2-8A62AAE17051}"/>
              </a:ext>
            </a:extLst>
          </p:cNvPr>
          <p:cNvSpPr txBox="1"/>
          <p:nvPr/>
        </p:nvSpPr>
        <p:spPr>
          <a:xfrm>
            <a:off x="2543175" y="257175"/>
            <a:ext cx="5332678" cy="369332"/>
          </a:xfrm>
          <a:prstGeom prst="rect">
            <a:avLst/>
          </a:prstGeom>
          <a:noFill/>
        </p:spPr>
        <p:txBody>
          <a:bodyPr wrap="none" rtlCol="0">
            <a:spAutoFit/>
          </a:bodyPr>
          <a:lstStyle/>
          <a:p>
            <a:r>
              <a:rPr lang="ru-RU" dirty="0"/>
              <a:t>Факторы, влияющие на величину скачка титрования</a:t>
            </a:r>
            <a:endParaRPr lang="ru-KZ" dirty="0"/>
          </a:p>
        </p:txBody>
      </p:sp>
      <p:pic>
        <p:nvPicPr>
          <p:cNvPr id="2" name="Рисунок 1">
            <a:extLst>
              <a:ext uri="{FF2B5EF4-FFF2-40B4-BE49-F238E27FC236}">
                <a16:creationId xmlns:a16="http://schemas.microsoft.com/office/drawing/2014/main" id="{1BF1FBA1-2E1A-4C7A-A5AF-D20CA9FFCEA6}"/>
              </a:ext>
            </a:extLst>
          </p:cNvPr>
          <p:cNvPicPr>
            <a:picLocks noChangeAspect="1"/>
          </p:cNvPicPr>
          <p:nvPr/>
        </p:nvPicPr>
        <p:blipFill>
          <a:blip r:embed="rId2"/>
          <a:stretch>
            <a:fillRect/>
          </a:stretch>
        </p:blipFill>
        <p:spPr>
          <a:xfrm>
            <a:off x="0" y="626507"/>
            <a:ext cx="7869606" cy="1895475"/>
          </a:xfrm>
          <a:prstGeom prst="rect">
            <a:avLst/>
          </a:prstGeom>
        </p:spPr>
      </p:pic>
      <p:pic>
        <p:nvPicPr>
          <p:cNvPr id="4" name="Рисунок 3">
            <a:extLst>
              <a:ext uri="{FF2B5EF4-FFF2-40B4-BE49-F238E27FC236}">
                <a16:creationId xmlns:a16="http://schemas.microsoft.com/office/drawing/2014/main" id="{073C452B-BE75-48AA-9CEF-BA5C605F9B51}"/>
              </a:ext>
            </a:extLst>
          </p:cNvPr>
          <p:cNvPicPr>
            <a:picLocks noChangeAspect="1"/>
          </p:cNvPicPr>
          <p:nvPr/>
        </p:nvPicPr>
        <p:blipFill>
          <a:blip r:embed="rId3"/>
          <a:stretch>
            <a:fillRect/>
          </a:stretch>
        </p:blipFill>
        <p:spPr>
          <a:xfrm>
            <a:off x="6743700" y="1123950"/>
            <a:ext cx="5046338" cy="5377992"/>
          </a:xfrm>
          <a:prstGeom prst="rect">
            <a:avLst/>
          </a:prstGeom>
        </p:spPr>
      </p:pic>
      <p:pic>
        <p:nvPicPr>
          <p:cNvPr id="6" name="Рисунок 5">
            <a:extLst>
              <a:ext uri="{FF2B5EF4-FFF2-40B4-BE49-F238E27FC236}">
                <a16:creationId xmlns:a16="http://schemas.microsoft.com/office/drawing/2014/main" id="{1DA95E70-6BA1-41A7-8C44-ECAEC567AB62}"/>
              </a:ext>
            </a:extLst>
          </p:cNvPr>
          <p:cNvPicPr>
            <a:picLocks noChangeAspect="1"/>
          </p:cNvPicPr>
          <p:nvPr/>
        </p:nvPicPr>
        <p:blipFill>
          <a:blip r:embed="rId4"/>
          <a:stretch>
            <a:fillRect/>
          </a:stretch>
        </p:blipFill>
        <p:spPr>
          <a:xfrm>
            <a:off x="0" y="3300413"/>
            <a:ext cx="6968812" cy="1519238"/>
          </a:xfrm>
          <a:prstGeom prst="rect">
            <a:avLst/>
          </a:prstGeom>
        </p:spPr>
      </p:pic>
    </p:spTree>
    <p:extLst>
      <p:ext uri="{BB962C8B-B14F-4D97-AF65-F5344CB8AC3E}">
        <p14:creationId xmlns:p14="http://schemas.microsoft.com/office/powerpoint/2010/main" val="37956239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BB679E2B-E671-4E73-9ABF-C3D44EA7ABFE}"/>
              </a:ext>
            </a:extLst>
          </p:cNvPr>
          <p:cNvPicPr>
            <a:picLocks noChangeAspect="1"/>
          </p:cNvPicPr>
          <p:nvPr/>
        </p:nvPicPr>
        <p:blipFill>
          <a:blip r:embed="rId2"/>
          <a:stretch>
            <a:fillRect/>
          </a:stretch>
        </p:blipFill>
        <p:spPr>
          <a:xfrm>
            <a:off x="307709" y="314325"/>
            <a:ext cx="4643732" cy="5114925"/>
          </a:xfrm>
          <a:prstGeom prst="rect">
            <a:avLst/>
          </a:prstGeom>
        </p:spPr>
      </p:pic>
      <p:pic>
        <p:nvPicPr>
          <p:cNvPr id="3" name="Рисунок 2">
            <a:extLst>
              <a:ext uri="{FF2B5EF4-FFF2-40B4-BE49-F238E27FC236}">
                <a16:creationId xmlns:a16="http://schemas.microsoft.com/office/drawing/2014/main" id="{4B5C1B1B-E7BC-498D-93B1-9C99AA968CD6}"/>
              </a:ext>
            </a:extLst>
          </p:cNvPr>
          <p:cNvPicPr>
            <a:picLocks noChangeAspect="1"/>
          </p:cNvPicPr>
          <p:nvPr/>
        </p:nvPicPr>
        <p:blipFill>
          <a:blip r:embed="rId3"/>
          <a:stretch>
            <a:fillRect/>
          </a:stretch>
        </p:blipFill>
        <p:spPr>
          <a:xfrm>
            <a:off x="5114885" y="650232"/>
            <a:ext cx="7077115" cy="3778893"/>
          </a:xfrm>
          <a:prstGeom prst="rect">
            <a:avLst/>
          </a:prstGeom>
        </p:spPr>
      </p:pic>
    </p:spTree>
    <p:extLst>
      <p:ext uri="{BB962C8B-B14F-4D97-AF65-F5344CB8AC3E}">
        <p14:creationId xmlns:p14="http://schemas.microsoft.com/office/powerpoint/2010/main" val="263531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Text Box 4">
            <a:extLst>
              <a:ext uri="{FF2B5EF4-FFF2-40B4-BE49-F238E27FC236}">
                <a16:creationId xmlns:a16="http://schemas.microsoft.com/office/drawing/2014/main" id="{092F1B92-5F65-4422-9DC9-C6DC05B6D6AD}"/>
              </a:ext>
            </a:extLst>
          </p:cNvPr>
          <p:cNvSpPr txBox="1">
            <a:spLocks noChangeArrowheads="1"/>
          </p:cNvSpPr>
          <p:nvPr/>
        </p:nvSpPr>
        <p:spPr bwMode="auto">
          <a:xfrm>
            <a:off x="1919288" y="333376"/>
            <a:ext cx="80645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KZ" sz="2800">
                <a:solidFill>
                  <a:srgbClr val="000099"/>
                </a:solidFill>
              </a:rPr>
              <a:t>ВЫБОР ИНДИКАТОРА </a:t>
            </a:r>
          </a:p>
        </p:txBody>
      </p:sp>
      <p:sp>
        <p:nvSpPr>
          <p:cNvPr id="102405" name="Text Box 5">
            <a:extLst>
              <a:ext uri="{FF2B5EF4-FFF2-40B4-BE49-F238E27FC236}">
                <a16:creationId xmlns:a16="http://schemas.microsoft.com/office/drawing/2014/main" id="{C3EB62C1-B666-4290-A32B-88C0A674BAA3}"/>
              </a:ext>
            </a:extLst>
          </p:cNvPr>
          <p:cNvSpPr txBox="1">
            <a:spLocks noChangeArrowheads="1"/>
          </p:cNvSpPr>
          <p:nvPr/>
        </p:nvSpPr>
        <p:spPr bwMode="auto">
          <a:xfrm>
            <a:off x="2495551" y="1125538"/>
            <a:ext cx="7561263" cy="4208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buFontTx/>
              <a:buAutoNum type="arabicParenR"/>
            </a:pPr>
            <a:r>
              <a:rPr lang="ru-RU" altLang="ru-KZ" dirty="0">
                <a:solidFill>
                  <a:srgbClr val="000099"/>
                </a:solidFill>
              </a:rPr>
              <a:t>предпочтение следует отдавать индикатору, у которого значение </a:t>
            </a:r>
            <a:r>
              <a:rPr lang="ru-RU" altLang="ru-KZ" dirty="0" err="1">
                <a:solidFill>
                  <a:srgbClr val="000099"/>
                </a:solidFill>
              </a:rPr>
              <a:t>рТ</a:t>
            </a:r>
            <a:r>
              <a:rPr lang="ru-RU" altLang="ru-KZ" dirty="0">
                <a:solidFill>
                  <a:srgbClr val="000099"/>
                </a:solidFill>
              </a:rPr>
              <a:t> близко к значению рН в ТЭ; </a:t>
            </a:r>
          </a:p>
          <a:p>
            <a:pPr algn="just"/>
            <a:endParaRPr lang="ru-RU" altLang="ru-KZ" sz="900" dirty="0">
              <a:solidFill>
                <a:srgbClr val="000099"/>
              </a:solidFill>
            </a:endParaRPr>
          </a:p>
          <a:p>
            <a:pPr algn="just"/>
            <a:r>
              <a:rPr lang="ru-RU" altLang="ru-KZ" dirty="0">
                <a:solidFill>
                  <a:srgbClr val="000099"/>
                </a:solidFill>
              </a:rPr>
              <a:t>2) величина интервала перехода рН окраски индикатора должна полностью или большей своей частью входить в пределы скачка титрования;</a:t>
            </a:r>
          </a:p>
          <a:p>
            <a:pPr algn="just"/>
            <a:r>
              <a:rPr lang="ru-RU" altLang="ru-KZ" sz="900" dirty="0">
                <a:solidFill>
                  <a:srgbClr val="000099"/>
                </a:solidFill>
              </a:rPr>
              <a:t> </a:t>
            </a:r>
          </a:p>
          <a:p>
            <a:pPr algn="just"/>
            <a:r>
              <a:rPr lang="ru-RU" altLang="ru-KZ" dirty="0">
                <a:solidFill>
                  <a:srgbClr val="000099"/>
                </a:solidFill>
              </a:rPr>
              <a:t>3) при титровании слабых кислот нельзя применять индикаторы с интервалами перехода, лежащими в кислой области;</a:t>
            </a:r>
          </a:p>
          <a:p>
            <a:pPr algn="just"/>
            <a:r>
              <a:rPr lang="ru-RU" altLang="ru-KZ" sz="900" dirty="0">
                <a:solidFill>
                  <a:srgbClr val="000099"/>
                </a:solidFill>
              </a:rPr>
              <a:t> </a:t>
            </a:r>
          </a:p>
          <a:p>
            <a:pPr algn="just"/>
            <a:r>
              <a:rPr lang="ru-RU" altLang="ru-KZ" dirty="0">
                <a:solidFill>
                  <a:srgbClr val="000099"/>
                </a:solidFill>
              </a:rPr>
              <a:t>4) при титровании слабых оснований нельзя применять индикаторы с интервалами перехода, лежащими в щелочной области;</a:t>
            </a:r>
          </a:p>
          <a:p>
            <a:pPr algn="just"/>
            <a:endParaRPr lang="ru-RU" altLang="ru-KZ" sz="900" dirty="0">
              <a:solidFill>
                <a:srgbClr val="000099"/>
              </a:solidFill>
            </a:endParaRPr>
          </a:p>
          <a:p>
            <a:pPr algn="just"/>
            <a:r>
              <a:rPr lang="ru-RU" altLang="ru-KZ" dirty="0">
                <a:solidFill>
                  <a:srgbClr val="000099"/>
                </a:solidFill>
              </a:rPr>
              <a:t>5) при титровании сильных кислот и оснований можно применять практически любые индикаторы, однако при титровании разбавленных электролитов с концентрацией меньше 0,01М следует помнить, что скачок титрования становится малым.</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22"/>
          <p:cNvSpPr txBox="1">
            <a:spLocks noChangeArrowheads="1"/>
          </p:cNvSpPr>
          <p:nvPr/>
        </p:nvSpPr>
        <p:spPr bwMode="auto">
          <a:xfrm>
            <a:off x="11414975" y="249039"/>
            <a:ext cx="539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10</a:t>
            </a:r>
          </a:p>
        </p:txBody>
      </p:sp>
      <p:sp>
        <p:nvSpPr>
          <p:cNvPr id="6147" name="Rectangle 226"/>
          <p:cNvSpPr>
            <a:spLocks noGrp="1" noChangeArrowheads="1"/>
          </p:cNvSpPr>
          <p:nvPr>
            <p:ph type="title"/>
          </p:nvPr>
        </p:nvSpPr>
        <p:spPr>
          <a:xfrm>
            <a:off x="1919288" y="188914"/>
            <a:ext cx="8229600" cy="503237"/>
          </a:xfrm>
        </p:spPr>
        <p:txBody>
          <a:bodyPr>
            <a:normAutofit fontScale="90000"/>
          </a:bodyPr>
          <a:lstStyle/>
          <a:p>
            <a:pPr algn="l" eaLnBrk="1" hangingPunct="1"/>
            <a:r>
              <a:rPr lang="kk-KZ" altLang="ru-RU" sz="1600">
                <a:solidFill>
                  <a:srgbClr val="A50021"/>
                </a:solidFill>
                <a:latin typeface="Times New Roman" panose="02020603050405020304" pitchFamily="18" charset="0"/>
                <a:cs typeface="Times New Roman" panose="02020603050405020304" pitchFamily="18" charset="0"/>
              </a:rPr>
              <a:t>                                                        </a:t>
            </a:r>
            <a:br>
              <a:rPr lang="kk-KZ" altLang="ru-RU" sz="1600">
                <a:solidFill>
                  <a:srgbClr val="A50021"/>
                </a:solidFill>
                <a:latin typeface="Times New Roman" panose="02020603050405020304" pitchFamily="18" charset="0"/>
                <a:cs typeface="Times New Roman" panose="02020603050405020304" pitchFamily="18" charset="0"/>
              </a:rPr>
            </a:br>
            <a:endParaRPr lang="ru-RU" altLang="ru-RU" sz="1800">
              <a:solidFill>
                <a:srgbClr val="A50021"/>
              </a:solidFill>
              <a:latin typeface="Times New Roman" panose="02020603050405020304" pitchFamily="18" charset="0"/>
              <a:cs typeface="Times New Roman" panose="02020603050405020304" pitchFamily="18" charset="0"/>
            </a:endParaRPr>
          </a:p>
        </p:txBody>
      </p:sp>
      <p:sp>
        <p:nvSpPr>
          <p:cNvPr id="6148" name="Rectangle 240"/>
          <p:cNvSpPr>
            <a:spLocks noChangeArrowheads="1"/>
          </p:cNvSpPr>
          <p:nvPr/>
        </p:nvSpPr>
        <p:spPr bwMode="auto">
          <a:xfrm>
            <a:off x="1524000" y="6400801"/>
            <a:ext cx="91440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en-US" altLang="ko-KR" sz="14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a:t>
            </a:r>
            <a:r>
              <a:rPr lang="en-US" altLang="ko-KR" sz="12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 </a:t>
            </a: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54" name="Прямоугольник 53"/>
          <p:cNvSpPr/>
          <p:nvPr/>
        </p:nvSpPr>
        <p:spPr>
          <a:xfrm>
            <a:off x="538164" y="615751"/>
            <a:ext cx="8929687" cy="7048500"/>
          </a:xfrm>
          <a:prstGeom prst="rect">
            <a:avLst/>
          </a:prstGeom>
        </p:spPr>
        <p:txBody>
          <a:bodyPr>
            <a:spAutoFit/>
          </a:bodyPr>
          <a:lstStyle/>
          <a:p>
            <a:pPr algn="ctr" eaLnBrk="1" hangingPunct="1">
              <a:defRPr/>
            </a:pPr>
            <a:r>
              <a:rPr lang="ru-RU" sz="3200" b="1" dirty="0" err="1">
                <a:solidFill>
                  <a:srgbClr val="A50021"/>
                </a:solidFill>
              </a:rPr>
              <a:t>Стандартты</a:t>
            </a:r>
            <a:r>
              <a:rPr lang="ru-RU" sz="3200" b="1" dirty="0">
                <a:solidFill>
                  <a:srgbClr val="A50021"/>
                </a:solidFill>
              </a:rPr>
              <a:t> </a:t>
            </a:r>
            <a:r>
              <a:rPr lang="ru-RU" sz="3200" b="1" dirty="0" err="1">
                <a:solidFill>
                  <a:srgbClr val="A50021"/>
                </a:solidFill>
              </a:rPr>
              <a:t>ерітінділер</a:t>
            </a:r>
            <a:endParaRPr lang="ru-RU" sz="3200" b="1" dirty="0">
              <a:solidFill>
                <a:srgbClr val="A50021"/>
              </a:solidFill>
            </a:endParaRPr>
          </a:p>
          <a:p>
            <a:pPr algn="just" eaLnBrk="1" hangingPunct="1">
              <a:defRPr/>
            </a:pPr>
            <a:r>
              <a:rPr lang="kk-KZ" sz="2800" b="1" dirty="0">
                <a:solidFill>
                  <a:schemeClr val="tx1">
                    <a:lumMod val="85000"/>
                    <a:lumOff val="15000"/>
                  </a:schemeClr>
                </a:solidFill>
              </a:rPr>
              <a:t>Ерітіндіні </a:t>
            </a:r>
            <a:r>
              <a:rPr lang="kk-KZ" sz="2800" b="1" i="1" dirty="0">
                <a:solidFill>
                  <a:schemeClr val="tx1">
                    <a:lumMod val="85000"/>
                    <a:lumOff val="15000"/>
                  </a:schemeClr>
                </a:solidFill>
              </a:rPr>
              <a:t>стандарттау</a:t>
            </a:r>
            <a:r>
              <a:rPr lang="kk-KZ" sz="2800" b="1" dirty="0">
                <a:solidFill>
                  <a:schemeClr val="tx1">
                    <a:lumMod val="85000"/>
                    <a:lumOff val="15000"/>
                  </a:schemeClr>
                </a:solidFill>
              </a:rPr>
              <a:t> – бұл оның дәл концентрациясын анықтау (қателігі ≤ ±0,1</a:t>
            </a:r>
            <a:r>
              <a:rPr lang="ru-RU" sz="2800" b="1" dirty="0">
                <a:solidFill>
                  <a:schemeClr val="tx1">
                    <a:lumMod val="85000"/>
                    <a:lumOff val="15000"/>
                  </a:schemeClr>
                </a:solidFill>
              </a:rPr>
              <a:t>%).</a:t>
            </a:r>
          </a:p>
          <a:p>
            <a:pPr algn="just" eaLnBrk="1" hangingPunct="1">
              <a:defRPr/>
            </a:pPr>
            <a:endParaRPr lang="kk-KZ" sz="2800" b="1" dirty="0">
              <a:solidFill>
                <a:schemeClr val="tx1">
                  <a:lumMod val="85000"/>
                  <a:lumOff val="15000"/>
                </a:schemeClr>
              </a:solidFill>
            </a:endParaRPr>
          </a:p>
          <a:p>
            <a:pPr algn="just" eaLnBrk="1" hangingPunct="1">
              <a:defRPr/>
            </a:pPr>
            <a:r>
              <a:rPr lang="kk-KZ" sz="2800" b="1" dirty="0">
                <a:solidFill>
                  <a:srgbClr val="0000FF"/>
                </a:solidFill>
              </a:rPr>
              <a:t>Стандартты ерітінділерді даярлау тәсілдері:</a:t>
            </a:r>
          </a:p>
          <a:p>
            <a:pPr marL="514350" indent="-514350" algn="just">
              <a:buFontTx/>
              <a:buAutoNum type="arabicPeriod"/>
              <a:defRPr/>
            </a:pPr>
            <a:r>
              <a:rPr lang="kk-KZ" sz="2800" b="1" dirty="0">
                <a:solidFill>
                  <a:srgbClr val="0000FF"/>
                </a:solidFill>
              </a:rPr>
              <a:t>Алғашқы заттың дәл өлшенген массасы бойынша </a:t>
            </a:r>
            <a:r>
              <a:rPr lang="ru-RU" sz="3200" dirty="0">
                <a:solidFill>
                  <a:srgbClr val="000099"/>
                </a:solidFill>
              </a:rPr>
              <a:t>(</a:t>
            </a:r>
            <a:r>
              <a:rPr lang="en-US" sz="2800" dirty="0">
                <a:solidFill>
                  <a:srgbClr val="000099"/>
                </a:solidFill>
              </a:rPr>
              <a:t>Na</a:t>
            </a:r>
            <a:r>
              <a:rPr lang="ru-RU" sz="2800" baseline="-25000" dirty="0">
                <a:solidFill>
                  <a:srgbClr val="000099"/>
                </a:solidFill>
              </a:rPr>
              <a:t>2</a:t>
            </a:r>
            <a:r>
              <a:rPr lang="en-US" sz="2800" dirty="0">
                <a:solidFill>
                  <a:srgbClr val="000099"/>
                </a:solidFill>
              </a:rPr>
              <a:t>B</a:t>
            </a:r>
            <a:r>
              <a:rPr lang="ru-RU" sz="2800" baseline="-25000" dirty="0">
                <a:solidFill>
                  <a:srgbClr val="000099"/>
                </a:solidFill>
              </a:rPr>
              <a:t>4</a:t>
            </a:r>
            <a:r>
              <a:rPr lang="en-US" sz="2800" dirty="0">
                <a:solidFill>
                  <a:srgbClr val="000099"/>
                </a:solidFill>
              </a:rPr>
              <a:t>O</a:t>
            </a:r>
            <a:r>
              <a:rPr lang="ru-RU" sz="2800" baseline="-25000" dirty="0">
                <a:solidFill>
                  <a:srgbClr val="000099"/>
                </a:solidFill>
              </a:rPr>
              <a:t>7</a:t>
            </a:r>
            <a:r>
              <a:rPr lang="ru-RU" sz="2800" dirty="0">
                <a:solidFill>
                  <a:srgbClr val="000099"/>
                </a:solidFill>
                <a:sym typeface="Symbol" pitchFamily="18" charset="2"/>
              </a:rPr>
              <a:t></a:t>
            </a:r>
            <a:r>
              <a:rPr lang="ru-RU" sz="2800" dirty="0">
                <a:solidFill>
                  <a:srgbClr val="000099"/>
                </a:solidFill>
              </a:rPr>
              <a:t>10Н</a:t>
            </a:r>
            <a:r>
              <a:rPr lang="ru-RU" sz="2800" baseline="-25000" dirty="0">
                <a:solidFill>
                  <a:srgbClr val="000099"/>
                </a:solidFill>
              </a:rPr>
              <a:t>2</a:t>
            </a:r>
            <a:r>
              <a:rPr lang="ru-RU" sz="2800" dirty="0">
                <a:solidFill>
                  <a:srgbClr val="000099"/>
                </a:solidFill>
              </a:rPr>
              <a:t>О,</a:t>
            </a:r>
            <a:r>
              <a:rPr lang="ru-RU" sz="2800" dirty="0"/>
              <a:t> </a:t>
            </a:r>
            <a:r>
              <a:rPr lang="en-US" altLang="ko-KR" sz="2800" dirty="0" err="1">
                <a:solidFill>
                  <a:srgbClr val="000099"/>
                </a:solidFill>
                <a:ea typeface="굴림" charset="-127"/>
              </a:rPr>
              <a:t>NaCl</a:t>
            </a:r>
            <a:r>
              <a:rPr lang="ru-RU" altLang="ko-KR" sz="2800" dirty="0">
                <a:solidFill>
                  <a:srgbClr val="000099"/>
                </a:solidFill>
              </a:rPr>
              <a:t>,  	</a:t>
            </a:r>
            <a:r>
              <a:rPr lang="en-US" altLang="ko-KR" sz="2800" dirty="0">
                <a:solidFill>
                  <a:srgbClr val="000099"/>
                </a:solidFill>
                <a:ea typeface="굴림" charset="-127"/>
              </a:rPr>
              <a:t>K</a:t>
            </a:r>
            <a:r>
              <a:rPr lang="ru-RU" altLang="ko-KR" sz="2800" baseline="-25000" dirty="0">
                <a:solidFill>
                  <a:srgbClr val="000099"/>
                </a:solidFill>
              </a:rPr>
              <a:t>2</a:t>
            </a:r>
            <a:r>
              <a:rPr lang="en-US" altLang="ko-KR" sz="2800" dirty="0">
                <a:solidFill>
                  <a:srgbClr val="000099"/>
                </a:solidFill>
                <a:ea typeface="굴림" charset="-127"/>
              </a:rPr>
              <a:t>Cr</a:t>
            </a:r>
            <a:r>
              <a:rPr lang="ru-RU" altLang="ko-KR" sz="2800" baseline="-25000" dirty="0">
                <a:solidFill>
                  <a:srgbClr val="000099"/>
                </a:solidFill>
              </a:rPr>
              <a:t>2</a:t>
            </a:r>
            <a:r>
              <a:rPr lang="en-US" altLang="ko-KR" sz="2800" dirty="0">
                <a:solidFill>
                  <a:srgbClr val="000099"/>
                </a:solidFill>
                <a:ea typeface="굴림" charset="-127"/>
              </a:rPr>
              <a:t>O</a:t>
            </a:r>
            <a:r>
              <a:rPr lang="ru-RU" altLang="ko-KR" sz="2800" baseline="-25000" dirty="0">
                <a:solidFill>
                  <a:srgbClr val="000099"/>
                </a:solidFill>
              </a:rPr>
              <a:t>7</a:t>
            </a:r>
            <a:r>
              <a:rPr lang="ru-RU" altLang="ko-KR" sz="2800" dirty="0">
                <a:solidFill>
                  <a:srgbClr val="000099"/>
                </a:solidFill>
              </a:rPr>
              <a:t>, </a:t>
            </a:r>
            <a:r>
              <a:rPr lang="en-US" altLang="ko-KR" sz="2800" dirty="0">
                <a:solidFill>
                  <a:srgbClr val="000099"/>
                </a:solidFill>
                <a:ea typeface="굴림" charset="-127"/>
              </a:rPr>
              <a:t>K</a:t>
            </a:r>
            <a:r>
              <a:rPr lang="ru-RU" altLang="ko-KR" sz="2800" dirty="0">
                <a:solidFill>
                  <a:srgbClr val="000099"/>
                </a:solidFill>
              </a:rPr>
              <a:t>В</a:t>
            </a:r>
            <a:r>
              <a:rPr lang="en-US" altLang="ko-KR" sz="2800" dirty="0" err="1">
                <a:solidFill>
                  <a:srgbClr val="000099"/>
                </a:solidFill>
                <a:ea typeface="굴림" charset="-127"/>
              </a:rPr>
              <a:t>rO</a:t>
            </a:r>
            <a:r>
              <a:rPr lang="ru-RU" altLang="ko-KR" sz="2800" baseline="-25000" dirty="0">
                <a:solidFill>
                  <a:srgbClr val="000099"/>
                </a:solidFill>
              </a:rPr>
              <a:t>3</a:t>
            </a:r>
            <a:r>
              <a:rPr lang="ru-RU" altLang="ko-KR" sz="2800" dirty="0">
                <a:solidFill>
                  <a:srgbClr val="000099"/>
                </a:solidFill>
              </a:rPr>
              <a:t>, </a:t>
            </a:r>
            <a:r>
              <a:rPr lang="en-US" altLang="ko-KR" sz="2800" dirty="0">
                <a:solidFill>
                  <a:srgbClr val="000099"/>
                </a:solidFill>
                <a:ea typeface="굴림" charset="-127"/>
              </a:rPr>
              <a:t>Na</a:t>
            </a:r>
            <a:r>
              <a:rPr lang="ru-RU" altLang="ko-KR" sz="2800" baseline="-25000" dirty="0">
                <a:solidFill>
                  <a:srgbClr val="000099"/>
                </a:solidFill>
              </a:rPr>
              <a:t>2</a:t>
            </a:r>
            <a:r>
              <a:rPr lang="en-US" altLang="ko-KR" sz="2800" dirty="0">
                <a:solidFill>
                  <a:srgbClr val="000099"/>
                </a:solidFill>
                <a:ea typeface="굴림" charset="-127"/>
              </a:rPr>
              <a:t>C</a:t>
            </a:r>
            <a:r>
              <a:rPr lang="ru-RU" altLang="ko-KR" sz="2800" baseline="-25000" dirty="0">
                <a:solidFill>
                  <a:srgbClr val="000099"/>
                </a:solidFill>
              </a:rPr>
              <a:t>2</a:t>
            </a:r>
            <a:r>
              <a:rPr lang="en-US" altLang="ko-KR" sz="2800" dirty="0">
                <a:solidFill>
                  <a:srgbClr val="000099"/>
                </a:solidFill>
                <a:ea typeface="굴림" charset="-127"/>
              </a:rPr>
              <a:t>O</a:t>
            </a:r>
            <a:r>
              <a:rPr lang="ru-RU" altLang="ko-KR" sz="2800" baseline="-25000" dirty="0">
                <a:solidFill>
                  <a:srgbClr val="000099"/>
                </a:solidFill>
              </a:rPr>
              <a:t>4,</a:t>
            </a:r>
            <a:r>
              <a:rPr lang="ru-RU" altLang="ko-KR" sz="2800" dirty="0">
                <a:solidFill>
                  <a:srgbClr val="000099"/>
                </a:solidFill>
              </a:rPr>
              <a:t> т.б.</a:t>
            </a:r>
            <a:r>
              <a:rPr lang="ru-RU" sz="3200" dirty="0">
                <a:solidFill>
                  <a:srgbClr val="000099"/>
                </a:solidFill>
              </a:rPr>
              <a:t>).</a:t>
            </a:r>
          </a:p>
          <a:p>
            <a:pPr marL="514350" indent="-514350" algn="just">
              <a:buFontTx/>
              <a:buAutoNum type="arabicPeriod"/>
              <a:defRPr/>
            </a:pPr>
            <a:r>
              <a:rPr lang="kk-KZ" sz="3200" dirty="0">
                <a:solidFill>
                  <a:srgbClr val="000099"/>
                </a:solidFill>
              </a:rPr>
              <a:t>Концентрациясы жуық мәнімен белгілі ерітінді дайындалады да, оны белгілі стандартты ерітіндіні бойынша стандарттайды.</a:t>
            </a:r>
          </a:p>
          <a:p>
            <a:pPr marL="514350" indent="-514350" algn="just">
              <a:buFontTx/>
              <a:buAutoNum type="arabicPeriod"/>
              <a:defRPr/>
            </a:pPr>
            <a:r>
              <a:rPr lang="kk-KZ" sz="3200" dirty="0">
                <a:solidFill>
                  <a:srgbClr val="000099"/>
                </a:solidFill>
              </a:rPr>
              <a:t>Фиксаналдарды қолдана арқылы.</a:t>
            </a:r>
            <a:endParaRPr lang="ru-RU" sz="3200" dirty="0">
              <a:solidFill>
                <a:srgbClr val="000099"/>
              </a:solidFill>
            </a:endParaRPr>
          </a:p>
          <a:p>
            <a:pPr algn="just" eaLnBrk="1" hangingPunct="1">
              <a:defRPr/>
            </a:pPr>
            <a:endParaRPr lang="ru-RU" sz="2800" b="1" dirty="0">
              <a:solidFill>
                <a:schemeClr val="tx1">
                  <a:lumMod val="85000"/>
                  <a:lumOff val="15000"/>
                </a:schemeClr>
              </a:solidFill>
            </a:endParaRPr>
          </a:p>
          <a:p>
            <a:pPr eaLnBrk="1" hangingPunct="1">
              <a:defRPr/>
            </a:pPr>
            <a:endParaRPr lang="ru-RU" sz="2800" b="1" dirty="0">
              <a:solidFill>
                <a:srgbClr val="A50021"/>
              </a:solidFill>
            </a:endParaRPr>
          </a:p>
          <a:p>
            <a:pPr eaLnBrk="1" hangingPunct="1">
              <a:defRPr/>
            </a:pPr>
            <a:endParaRPr lang="ru-RU" sz="3200" dirty="0"/>
          </a:p>
        </p:txBody>
      </p:sp>
      <p:pic>
        <p:nvPicPr>
          <p:cNvPr id="6" name="Picture 4" descr="Картинки по запросу фиксаналы">
            <a:extLst>
              <a:ext uri="{FF2B5EF4-FFF2-40B4-BE49-F238E27FC236}">
                <a16:creationId xmlns:a16="http://schemas.microsoft.com/office/drawing/2014/main" id="{49EA8FBC-3EBC-437B-B2C8-473795FA28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3900" y="4970661"/>
            <a:ext cx="2790825" cy="16383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Картинки по запросу фиксаналы">
            <a:extLst>
              <a:ext uri="{FF2B5EF4-FFF2-40B4-BE49-F238E27FC236}">
                <a16:creationId xmlns:a16="http://schemas.microsoft.com/office/drawing/2014/main" id="{0561E880-4173-428B-918D-2DCD90FCA7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94259" y="2099579"/>
            <a:ext cx="2066925"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2710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6"/>
          <p:cNvSpPr txBox="1">
            <a:spLocks noChangeArrowheads="1"/>
          </p:cNvSpPr>
          <p:nvPr/>
        </p:nvSpPr>
        <p:spPr bwMode="auto">
          <a:xfrm>
            <a:off x="11466491" y="182562"/>
            <a:ext cx="4683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ru-RU" altLang="ru-RU" sz="1800" dirty="0"/>
              <a:t>11</a:t>
            </a:r>
          </a:p>
        </p:txBody>
      </p:sp>
      <p:sp>
        <p:nvSpPr>
          <p:cNvPr id="7171" name="Rectangle 7"/>
          <p:cNvSpPr>
            <a:spLocks noGrp="1" noChangeArrowheads="1"/>
          </p:cNvSpPr>
          <p:nvPr>
            <p:ph type="title"/>
          </p:nvPr>
        </p:nvSpPr>
        <p:spPr>
          <a:xfrm>
            <a:off x="1992313" y="549275"/>
            <a:ext cx="8229600" cy="1358900"/>
          </a:xfrm>
        </p:spPr>
        <p:txBody>
          <a:bodyPr>
            <a:normAutofit fontScale="90000"/>
          </a:bodyPr>
          <a:lstStyle/>
          <a:p>
            <a:pPr algn="l" eaLnBrk="1" hangingPunct="1"/>
            <a:br>
              <a:rPr lang="kk-KZ" altLang="ru-RU" sz="3200" dirty="0">
                <a:solidFill>
                  <a:srgbClr val="0000FF"/>
                </a:solidFill>
                <a:latin typeface="Times New Roman" panose="02020603050405020304" pitchFamily="18" charset="0"/>
                <a:cs typeface="Times New Roman" panose="02020603050405020304" pitchFamily="18" charset="0"/>
              </a:rPr>
            </a:br>
            <a:br>
              <a:rPr lang="kk-KZ" altLang="ru-RU" sz="3200" dirty="0">
                <a:solidFill>
                  <a:srgbClr val="0000FF"/>
                </a:solidFill>
                <a:latin typeface="Times New Roman" panose="02020603050405020304" pitchFamily="18" charset="0"/>
                <a:cs typeface="Times New Roman" panose="02020603050405020304" pitchFamily="18" charset="0"/>
              </a:rPr>
            </a:br>
            <a:br>
              <a:rPr lang="kk-KZ" altLang="ru-RU" sz="3200" dirty="0">
                <a:solidFill>
                  <a:srgbClr val="0000FF"/>
                </a:solidFill>
                <a:latin typeface="Times New Roman" panose="02020603050405020304" pitchFamily="18" charset="0"/>
                <a:cs typeface="Times New Roman" panose="02020603050405020304" pitchFamily="18" charset="0"/>
              </a:rPr>
            </a:br>
            <a:br>
              <a:rPr lang="kk-KZ" altLang="ru-RU" sz="3200" dirty="0">
                <a:solidFill>
                  <a:srgbClr val="0000FF"/>
                </a:solidFill>
                <a:latin typeface="Times New Roman" panose="02020603050405020304" pitchFamily="18" charset="0"/>
                <a:cs typeface="Times New Roman" panose="02020603050405020304" pitchFamily="18" charset="0"/>
              </a:rPr>
            </a:br>
            <a:br>
              <a:rPr lang="kk-KZ" altLang="ru-RU" sz="3200" dirty="0">
                <a:solidFill>
                  <a:srgbClr val="0000FF"/>
                </a:solidFill>
                <a:latin typeface="Times New Roman" panose="02020603050405020304" pitchFamily="18" charset="0"/>
                <a:cs typeface="Times New Roman" panose="02020603050405020304" pitchFamily="18" charset="0"/>
              </a:rPr>
            </a:br>
            <a:br>
              <a:rPr lang="kk-KZ" altLang="ru-RU" sz="3200" dirty="0">
                <a:solidFill>
                  <a:srgbClr val="0000FF"/>
                </a:solidFill>
                <a:latin typeface="Times New Roman" panose="02020603050405020304" pitchFamily="18" charset="0"/>
                <a:cs typeface="Times New Roman" panose="02020603050405020304" pitchFamily="18" charset="0"/>
              </a:rPr>
            </a:br>
            <a:br>
              <a:rPr lang="kk-KZ" altLang="ru-RU" sz="3200" dirty="0">
                <a:solidFill>
                  <a:srgbClr val="0000FF"/>
                </a:solidFill>
                <a:latin typeface="Times New Roman" panose="02020603050405020304" pitchFamily="18" charset="0"/>
                <a:cs typeface="Times New Roman" panose="02020603050405020304" pitchFamily="18" charset="0"/>
              </a:rPr>
            </a:br>
            <a:r>
              <a:rPr lang="kk-KZ" altLang="ru-RU" sz="3200" b="1" dirty="0">
                <a:latin typeface="Times New Roman" panose="02020603050405020304" pitchFamily="18" charset="0"/>
                <a:cs typeface="Times New Roman" panose="02020603050405020304" pitchFamily="18" charset="0"/>
              </a:rPr>
              <a:t>Бірінші ретті стандарттарға қойылатын талаптар:</a:t>
            </a:r>
            <a:br>
              <a:rPr lang="kk-KZ" altLang="ru-RU" sz="3200" dirty="0">
                <a:latin typeface="Times New Roman" panose="02020603050405020304" pitchFamily="18" charset="0"/>
                <a:cs typeface="Times New Roman" panose="02020603050405020304" pitchFamily="18" charset="0"/>
              </a:rPr>
            </a:br>
            <a:r>
              <a:rPr lang="kk-KZ" altLang="ru-RU" sz="3200" dirty="0">
                <a:latin typeface="Times New Roman" panose="02020603050405020304" pitchFamily="18" charset="0"/>
                <a:cs typeface="Times New Roman" panose="02020603050405020304" pitchFamily="18" charset="0"/>
              </a:rPr>
              <a:t>1.Зат химиялық таза болуы керек.</a:t>
            </a:r>
            <a:br>
              <a:rPr lang="kk-KZ" altLang="ru-RU" sz="3200" dirty="0">
                <a:latin typeface="Times New Roman" panose="02020603050405020304" pitchFamily="18" charset="0"/>
                <a:cs typeface="Times New Roman" panose="02020603050405020304" pitchFamily="18" charset="0"/>
              </a:rPr>
            </a:br>
            <a:br>
              <a:rPr lang="kk-KZ" altLang="ru-RU" sz="3200" dirty="0">
                <a:latin typeface="Times New Roman" panose="02020603050405020304" pitchFamily="18" charset="0"/>
                <a:cs typeface="Times New Roman" panose="02020603050405020304" pitchFamily="18" charset="0"/>
              </a:rPr>
            </a:br>
            <a:r>
              <a:rPr lang="kk-KZ" altLang="ru-RU" sz="3200" dirty="0">
                <a:latin typeface="Times New Roman" panose="02020603050405020304" pitchFamily="18" charset="0"/>
                <a:cs typeface="Times New Roman" panose="02020603050405020304" pitchFamily="18" charset="0"/>
              </a:rPr>
              <a:t>2. Заттың құрамы белгілі химиялық формулаға сәйкес болуы керек.</a:t>
            </a:r>
            <a:br>
              <a:rPr lang="kk-KZ" altLang="ru-RU" sz="3200" dirty="0">
                <a:latin typeface="Times New Roman" panose="02020603050405020304" pitchFamily="18" charset="0"/>
                <a:cs typeface="Times New Roman" panose="02020603050405020304" pitchFamily="18" charset="0"/>
              </a:rPr>
            </a:br>
            <a:br>
              <a:rPr lang="kk-KZ" altLang="ru-RU" sz="3200" dirty="0">
                <a:latin typeface="Times New Roman" panose="02020603050405020304" pitchFamily="18" charset="0"/>
                <a:cs typeface="Times New Roman" panose="02020603050405020304" pitchFamily="18" charset="0"/>
              </a:rPr>
            </a:br>
            <a:r>
              <a:rPr lang="kk-KZ" altLang="ru-RU" sz="3200" dirty="0">
                <a:latin typeface="Times New Roman" panose="02020603050405020304" pitchFamily="18" charset="0"/>
                <a:cs typeface="Times New Roman" panose="02020603050405020304" pitchFamily="18" charset="0"/>
              </a:rPr>
              <a:t>3. Заттың құрамы ауада тұрақты болуы керек.</a:t>
            </a:r>
            <a:br>
              <a:rPr lang="kk-KZ" altLang="ru-RU" sz="3200" dirty="0">
                <a:latin typeface="Times New Roman" panose="02020603050405020304" pitchFamily="18" charset="0"/>
                <a:cs typeface="Times New Roman" panose="02020603050405020304" pitchFamily="18" charset="0"/>
              </a:rPr>
            </a:br>
            <a:br>
              <a:rPr lang="kk-KZ" altLang="ru-RU" sz="3200" dirty="0">
                <a:latin typeface="Times New Roman" panose="02020603050405020304" pitchFamily="18" charset="0"/>
                <a:cs typeface="Times New Roman" panose="02020603050405020304" pitchFamily="18" charset="0"/>
              </a:rPr>
            </a:br>
            <a:r>
              <a:rPr lang="kk-KZ" altLang="ru-RU" sz="3200" dirty="0">
                <a:latin typeface="Times New Roman" panose="02020603050405020304" pitchFamily="18" charset="0"/>
                <a:cs typeface="Times New Roman" panose="02020603050405020304" pitchFamily="18" charset="0"/>
              </a:rPr>
              <a:t>4. Өлшеу қатесінің мәнін азайту үшін заттың молекулалық массасы ұлкен болғаны қажет.</a:t>
            </a:r>
            <a:endParaRPr lang="ru-RU" altLang="ru-RU" sz="3200" dirty="0">
              <a:latin typeface="Times New Roman" panose="02020603050405020304" pitchFamily="18" charset="0"/>
              <a:cs typeface="Times New Roman" panose="02020603050405020304" pitchFamily="18" charset="0"/>
            </a:endParaRPr>
          </a:p>
        </p:txBody>
      </p:sp>
      <p:sp>
        <p:nvSpPr>
          <p:cNvPr id="7172" name="Rectangle 10"/>
          <p:cNvSpPr>
            <a:spLocks noChangeArrowheads="1"/>
          </p:cNvSpPr>
          <p:nvPr/>
        </p:nvSpPr>
        <p:spPr bwMode="auto">
          <a:xfrm>
            <a:off x="1524000" y="6400801"/>
            <a:ext cx="91440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en-US" altLang="ko-KR" sz="14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a:t>
            </a:r>
            <a:r>
              <a:rPr lang="en-US" altLang="ko-KR" sz="1200">
                <a:solidFill>
                  <a:srgbClr val="FF3300"/>
                </a:solidFill>
                <a:latin typeface="Times New Roman" panose="02020603050405020304" pitchFamily="18" charset="0"/>
                <a:ea typeface="Gulim" panose="020B0600000101010101" pitchFamily="34" charset="-127"/>
                <a:cs typeface="Times New Roman" panose="02020603050405020304" pitchFamily="18" charset="0"/>
              </a:rPr>
              <a:t> </a:t>
            </a: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7173" name="Rectangle 14"/>
          <p:cNvSpPr>
            <a:spLocks noChangeArrowheads="1"/>
          </p:cNvSpPr>
          <p:nvPr/>
        </p:nvSpPr>
        <p:spPr bwMode="auto">
          <a:xfrm>
            <a:off x="1524001" y="3049072"/>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
        <p:nvSpPr>
          <p:cNvPr id="7174" name="Rectangle 16"/>
          <p:cNvSpPr>
            <a:spLocks noChangeArrowheads="1"/>
          </p:cNvSpPr>
          <p:nvPr/>
        </p:nvSpPr>
        <p:spPr bwMode="auto">
          <a:xfrm>
            <a:off x="1524001" y="3049072"/>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
        <p:nvSpPr>
          <p:cNvPr id="7175" name="Rectangle 23"/>
          <p:cNvSpPr>
            <a:spLocks noChangeArrowheads="1"/>
          </p:cNvSpPr>
          <p:nvPr/>
        </p:nvSpPr>
        <p:spPr bwMode="auto">
          <a:xfrm>
            <a:off x="1524001" y="246062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
        <p:nvSpPr>
          <p:cNvPr id="7176" name="Rectangle 26"/>
          <p:cNvSpPr>
            <a:spLocks noChangeArrowheads="1"/>
          </p:cNvSpPr>
          <p:nvPr/>
        </p:nvSpPr>
        <p:spPr bwMode="auto">
          <a:xfrm>
            <a:off x="1524001" y="246062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
        <p:nvSpPr>
          <p:cNvPr id="7177" name="Rectangle 29"/>
          <p:cNvSpPr>
            <a:spLocks noChangeArrowheads="1"/>
          </p:cNvSpPr>
          <p:nvPr/>
        </p:nvSpPr>
        <p:spPr bwMode="auto">
          <a:xfrm>
            <a:off x="1524001" y="246062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
        <p:nvSpPr>
          <p:cNvPr id="7178" name="Rectangle 76"/>
          <p:cNvSpPr>
            <a:spLocks noChangeArrowheads="1"/>
          </p:cNvSpPr>
          <p:nvPr/>
        </p:nvSpPr>
        <p:spPr bwMode="auto">
          <a:xfrm>
            <a:off x="1524001" y="28109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
        <p:nvSpPr>
          <p:cNvPr id="7179" name="Rectangle 81"/>
          <p:cNvSpPr>
            <a:spLocks noChangeArrowheads="1"/>
          </p:cNvSpPr>
          <p:nvPr/>
        </p:nvSpPr>
        <p:spPr bwMode="auto">
          <a:xfrm>
            <a:off x="1524001" y="28490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latin typeface="Times New Roman" panose="02020603050405020304" pitchFamily="18" charset="0"/>
            </a:endParaRPr>
          </a:p>
        </p:txBody>
      </p:sp>
    </p:spTree>
    <p:extLst>
      <p:ext uri="{BB962C8B-B14F-4D97-AF65-F5344CB8AC3E}">
        <p14:creationId xmlns:p14="http://schemas.microsoft.com/office/powerpoint/2010/main" val="3771256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5">
            <a:extLst>
              <a:ext uri="{FF2B5EF4-FFF2-40B4-BE49-F238E27FC236}">
                <a16:creationId xmlns:a16="http://schemas.microsoft.com/office/drawing/2014/main" id="{44990280-91C8-487D-9D59-0111C847936F}"/>
              </a:ext>
            </a:extLst>
          </p:cNvPr>
          <p:cNvSpPr>
            <a:spLocks noGrp="1" noRot="1" noChangeArrowheads="1"/>
          </p:cNvSpPr>
          <p:nvPr>
            <p:ph type="title" idx="4294967295"/>
          </p:nvPr>
        </p:nvSpPr>
        <p:spPr/>
        <p:txBody>
          <a:bodyPr/>
          <a:lstStyle/>
          <a:p>
            <a:pPr algn="ctr"/>
            <a:r>
              <a:rPr lang="kk-KZ" altLang="ru-KZ" sz="2800" dirty="0">
                <a:solidFill>
                  <a:srgbClr val="000099"/>
                </a:solidFill>
                <a:effectLst>
                  <a:outerShdw blurRad="38100" dist="38100" dir="2700000" algn="tl">
                    <a:srgbClr val="000000"/>
                  </a:outerShdw>
                </a:effectLst>
                <a:latin typeface="Arial" panose="020B0604020202020204" pitchFamily="34" charset="0"/>
              </a:rPr>
              <a:t>Титрлеуде қолданылатын өлшеуіш  ыдыстары</a:t>
            </a:r>
            <a:endParaRPr lang="ru-RU" altLang="ru-KZ" sz="2800" dirty="0">
              <a:solidFill>
                <a:srgbClr val="000099"/>
              </a:solidFill>
              <a:effectLst>
                <a:outerShdw blurRad="38100" dist="38100" dir="2700000" algn="tl">
                  <a:srgbClr val="000000"/>
                </a:outerShdw>
              </a:effectLst>
              <a:latin typeface="Arial" panose="020B0604020202020204" pitchFamily="34" charset="0"/>
            </a:endParaRPr>
          </a:p>
        </p:txBody>
      </p:sp>
      <p:pic>
        <p:nvPicPr>
          <p:cNvPr id="164867" name="Picture 4" descr="pic_kolb1_2_2a">
            <a:extLst>
              <a:ext uri="{FF2B5EF4-FFF2-40B4-BE49-F238E27FC236}">
                <a16:creationId xmlns:a16="http://schemas.microsoft.com/office/drawing/2014/main" id="{40C75FB7-E556-4BBC-81E6-5F93909843AA}"/>
              </a:ext>
            </a:extLst>
          </p:cNvPr>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2640014" y="1916113"/>
            <a:ext cx="3476625" cy="3371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4868" name="Picture 10" descr="pic_buretki">
            <a:extLst>
              <a:ext uri="{FF2B5EF4-FFF2-40B4-BE49-F238E27FC236}">
                <a16:creationId xmlns:a16="http://schemas.microsoft.com/office/drawing/2014/main" id="{1D7BD3F3-4539-4166-9F0B-70C308663BDE}"/>
              </a:ext>
            </a:extLst>
          </p:cNvPr>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6672263" y="1916113"/>
            <a:ext cx="3810000" cy="3371850"/>
          </a:xfrm>
          <a:noFill/>
          <a:extLst>
            <a:ext uri="{909E8E84-426E-40DD-AFC4-6F175D3DCCD1}">
              <a14:hiddenFill xmlns:a14="http://schemas.microsoft.com/office/drawing/2010/main">
                <a:solidFill>
                  <a:srgbClr val="FFFFFF"/>
                </a:solidFill>
              </a14:hiddenFill>
            </a:ext>
          </a:extLst>
        </p:spPr>
      </p:pic>
      <p:sp>
        <p:nvSpPr>
          <p:cNvPr id="164869" name="Text Box 12">
            <a:extLst>
              <a:ext uri="{FF2B5EF4-FFF2-40B4-BE49-F238E27FC236}">
                <a16:creationId xmlns:a16="http://schemas.microsoft.com/office/drawing/2014/main" id="{477F6A10-BD63-4A98-BD07-9C77D8046305}"/>
              </a:ext>
            </a:extLst>
          </p:cNvPr>
          <p:cNvSpPr txBox="1">
            <a:spLocks noChangeArrowheads="1"/>
          </p:cNvSpPr>
          <p:nvPr/>
        </p:nvSpPr>
        <p:spPr bwMode="auto">
          <a:xfrm>
            <a:off x="2855914" y="5445126"/>
            <a:ext cx="3095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a:solidFill>
                  <a:schemeClr val="tx1"/>
                </a:solidFill>
                <a:latin typeface="Arial" panose="020B0604020202020204" pitchFamily="34" charset="0"/>
              </a:defRPr>
            </a:lvl1pPr>
            <a:lvl2pPr marL="742950" indent="-285750" algn="l">
              <a:defRPr>
                <a:solidFill>
                  <a:schemeClr val="tx1"/>
                </a:solidFill>
                <a:latin typeface="Arial" panose="020B0604020202020204" pitchFamily="34" charset="0"/>
              </a:defRPr>
            </a:lvl2pPr>
            <a:lvl3pPr marL="1143000" indent="-228600" algn="l">
              <a:defRPr>
                <a:solidFill>
                  <a:schemeClr val="tx1"/>
                </a:solidFill>
                <a:latin typeface="Arial" panose="020B0604020202020204" pitchFamily="34" charset="0"/>
              </a:defRPr>
            </a:lvl3pPr>
            <a:lvl4pPr marL="1600200" indent="-228600" algn="l">
              <a:defRPr>
                <a:solidFill>
                  <a:schemeClr val="tx1"/>
                </a:solidFill>
                <a:latin typeface="Arial" panose="020B0604020202020204" pitchFamily="34" charset="0"/>
              </a:defRPr>
            </a:lvl4pPr>
            <a:lvl5pPr marL="2057400" indent="-228600" algn="l">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ru-RU" altLang="ru-KZ" dirty="0" err="1">
                <a:solidFill>
                  <a:srgbClr val="000099"/>
                </a:solidFill>
              </a:rPr>
              <a:t>Өлшеуіш</a:t>
            </a:r>
            <a:r>
              <a:rPr lang="ru-RU" altLang="ru-KZ" dirty="0">
                <a:solidFill>
                  <a:srgbClr val="000099"/>
                </a:solidFill>
              </a:rPr>
              <a:t> </a:t>
            </a:r>
            <a:r>
              <a:rPr lang="ru-RU" altLang="ru-KZ" dirty="0" err="1">
                <a:solidFill>
                  <a:srgbClr val="000099"/>
                </a:solidFill>
              </a:rPr>
              <a:t>колбалар</a:t>
            </a:r>
            <a:endParaRPr lang="ru-RU" altLang="ru-KZ" dirty="0">
              <a:solidFill>
                <a:srgbClr val="000099"/>
              </a:solidFill>
            </a:endParaRPr>
          </a:p>
        </p:txBody>
      </p:sp>
      <p:sp>
        <p:nvSpPr>
          <p:cNvPr id="164870" name="Text Box 13">
            <a:extLst>
              <a:ext uri="{FF2B5EF4-FFF2-40B4-BE49-F238E27FC236}">
                <a16:creationId xmlns:a16="http://schemas.microsoft.com/office/drawing/2014/main" id="{27F96FE4-7FBF-4039-BE06-8A9975C89073}"/>
              </a:ext>
            </a:extLst>
          </p:cNvPr>
          <p:cNvSpPr txBox="1">
            <a:spLocks noChangeArrowheads="1"/>
          </p:cNvSpPr>
          <p:nvPr/>
        </p:nvSpPr>
        <p:spPr bwMode="auto">
          <a:xfrm>
            <a:off x="6816725" y="5445126"/>
            <a:ext cx="360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a:solidFill>
                  <a:schemeClr val="tx1"/>
                </a:solidFill>
                <a:latin typeface="Arial" panose="020B0604020202020204" pitchFamily="34" charset="0"/>
              </a:defRPr>
            </a:lvl1pPr>
            <a:lvl2pPr marL="742950" indent="-285750" algn="l">
              <a:defRPr>
                <a:solidFill>
                  <a:schemeClr val="tx1"/>
                </a:solidFill>
                <a:latin typeface="Arial" panose="020B0604020202020204" pitchFamily="34" charset="0"/>
              </a:defRPr>
            </a:lvl2pPr>
            <a:lvl3pPr marL="1143000" indent="-228600" algn="l">
              <a:defRPr>
                <a:solidFill>
                  <a:schemeClr val="tx1"/>
                </a:solidFill>
                <a:latin typeface="Arial" panose="020B0604020202020204" pitchFamily="34" charset="0"/>
              </a:defRPr>
            </a:lvl3pPr>
            <a:lvl4pPr marL="1600200" indent="-228600" algn="l">
              <a:defRPr>
                <a:solidFill>
                  <a:schemeClr val="tx1"/>
                </a:solidFill>
                <a:latin typeface="Arial" panose="020B0604020202020204" pitchFamily="34" charset="0"/>
              </a:defRPr>
            </a:lvl4pPr>
            <a:lvl5pPr marL="2057400" indent="-228600" algn="l">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ru-RU" altLang="ru-KZ" dirty="0" err="1">
                <a:solidFill>
                  <a:srgbClr val="000099"/>
                </a:solidFill>
              </a:rPr>
              <a:t>Бюреткалар</a:t>
            </a:r>
            <a:endParaRPr lang="ru-RU" altLang="ru-KZ" dirty="0">
              <a:solidFill>
                <a:srgbClr val="00009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890" name="Picture 4" descr="finnpipette-focus">
            <a:extLst>
              <a:ext uri="{FF2B5EF4-FFF2-40B4-BE49-F238E27FC236}">
                <a16:creationId xmlns:a16="http://schemas.microsoft.com/office/drawing/2014/main" id="{9D6D6C06-27C8-461B-86FB-E24E43F35A16}"/>
              </a:ext>
            </a:extLst>
          </p:cNvPr>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a:xfrm>
            <a:off x="7493000" y="476251"/>
            <a:ext cx="1117600" cy="4824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5891" name="Picture 7" descr="finnpipette-digital">
            <a:extLst>
              <a:ext uri="{FF2B5EF4-FFF2-40B4-BE49-F238E27FC236}">
                <a16:creationId xmlns:a16="http://schemas.microsoft.com/office/drawing/2014/main" id="{A7F405C4-FB8D-46FC-A238-F80B1D80F142}"/>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9201151" y="404813"/>
            <a:ext cx="1039813" cy="4895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5892" name="Picture 10" descr="pic_mikropip_grad">
            <a:extLst>
              <a:ext uri="{FF2B5EF4-FFF2-40B4-BE49-F238E27FC236}">
                <a16:creationId xmlns:a16="http://schemas.microsoft.com/office/drawing/2014/main" id="{E59B0D65-A376-4095-A6A6-368595A9F58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a:stretch>
            <a:fillRect/>
          </a:stretch>
        </p:blipFill>
        <p:spPr>
          <a:xfrm>
            <a:off x="2495551" y="404813"/>
            <a:ext cx="3673475" cy="275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5893" name="Picture 13" descr="pic_pip_1otm">
            <a:extLst>
              <a:ext uri="{FF2B5EF4-FFF2-40B4-BE49-F238E27FC236}">
                <a16:creationId xmlns:a16="http://schemas.microsoft.com/office/drawing/2014/main" id="{68016F4C-C37F-4783-B1F7-D8D0DD5D55AE}"/>
              </a:ext>
            </a:extLst>
          </p:cNvPr>
          <p:cNvPicPr>
            <a:picLocks noGrp="1" noChangeAspect="1" noChangeArrowheads="1"/>
          </p:cNvPicPr>
          <p:nvPr>
            <p:ph sz="quarter" idx="4294967295"/>
          </p:nvPr>
        </p:nvPicPr>
        <p:blipFill>
          <a:blip r:embed="rId5">
            <a:extLst>
              <a:ext uri="{28A0092B-C50C-407E-A947-70E740481C1C}">
                <a14:useLocalDpi xmlns:a14="http://schemas.microsoft.com/office/drawing/2010/main" val="0"/>
              </a:ext>
            </a:extLst>
          </a:blip>
          <a:srcRect/>
          <a:stretch>
            <a:fillRect/>
          </a:stretch>
        </p:blipFill>
        <p:spPr>
          <a:xfrm>
            <a:off x="3143251" y="3357563"/>
            <a:ext cx="3529013" cy="26463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Box 1">
            <a:extLst>
              <a:ext uri="{FF2B5EF4-FFF2-40B4-BE49-F238E27FC236}">
                <a16:creationId xmlns:a16="http://schemas.microsoft.com/office/drawing/2014/main" id="{37E908FE-BD21-44AE-BA72-1E1634CE4DAD}"/>
              </a:ext>
            </a:extLst>
          </p:cNvPr>
          <p:cNvSpPr txBox="1"/>
          <p:nvPr/>
        </p:nvSpPr>
        <p:spPr>
          <a:xfrm>
            <a:off x="7924800" y="5857875"/>
            <a:ext cx="1342547" cy="369332"/>
          </a:xfrm>
          <a:prstGeom prst="rect">
            <a:avLst/>
          </a:prstGeom>
          <a:noFill/>
        </p:spPr>
        <p:txBody>
          <a:bodyPr wrap="none" rtlCol="0">
            <a:spAutoFit/>
          </a:bodyPr>
          <a:lstStyle/>
          <a:p>
            <a:r>
              <a:rPr lang="kk-KZ" dirty="0"/>
              <a:t>Пипеткалар</a:t>
            </a:r>
            <a:endParaRPr lang="ru-K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6"/>
          <p:cNvSpPr txBox="1">
            <a:spLocks noChangeArrowheads="1"/>
          </p:cNvSpPr>
          <p:nvPr/>
        </p:nvSpPr>
        <p:spPr bwMode="auto">
          <a:xfrm>
            <a:off x="11170231" y="280987"/>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1800" dirty="0"/>
              <a:t>12</a:t>
            </a:r>
          </a:p>
        </p:txBody>
      </p:sp>
      <p:sp>
        <p:nvSpPr>
          <p:cNvPr id="8195" name="Rectangle 7"/>
          <p:cNvSpPr>
            <a:spLocks noGrp="1" noChangeArrowheads="1"/>
          </p:cNvSpPr>
          <p:nvPr>
            <p:ph type="title"/>
          </p:nvPr>
        </p:nvSpPr>
        <p:spPr>
          <a:xfrm>
            <a:off x="1809750" y="0"/>
            <a:ext cx="8858250" cy="928688"/>
          </a:xfrm>
        </p:spPr>
        <p:txBody>
          <a:bodyPr>
            <a:normAutofit fontScale="90000"/>
          </a:bodyPr>
          <a:lstStyle/>
          <a:p>
            <a:pPr eaLnBrk="1" hangingPunct="1"/>
            <a:br>
              <a:rPr lang="kk-KZ" altLang="ru-RU" sz="2800" b="1" dirty="0">
                <a:solidFill>
                  <a:srgbClr val="FF3300"/>
                </a:solidFill>
                <a:latin typeface="Times New Roman" panose="02020603050405020304" pitchFamily="18" charset="0"/>
                <a:cs typeface="Times New Roman" panose="02020603050405020304" pitchFamily="18" charset="0"/>
              </a:rPr>
            </a:br>
            <a:br>
              <a:rPr lang="kk-KZ" altLang="ru-RU" sz="2800" b="1" dirty="0">
                <a:solidFill>
                  <a:srgbClr val="FF3300"/>
                </a:solidFill>
                <a:latin typeface="Times New Roman" panose="02020603050405020304" pitchFamily="18" charset="0"/>
                <a:cs typeface="Times New Roman" panose="02020603050405020304" pitchFamily="18" charset="0"/>
              </a:rPr>
            </a:br>
            <a:r>
              <a:rPr lang="kk-KZ" altLang="ru-RU" sz="2800" b="1" dirty="0">
                <a:solidFill>
                  <a:srgbClr val="FF3300"/>
                </a:solidFill>
                <a:latin typeface="Times New Roman" panose="02020603050405020304" pitchFamily="18" charset="0"/>
                <a:cs typeface="Times New Roman" panose="02020603050405020304" pitchFamily="18" charset="0"/>
              </a:rPr>
              <a:t>Титрлеу әдістердің жіктелуі</a:t>
            </a:r>
            <a:br>
              <a:rPr lang="kk-KZ" altLang="ru-RU" sz="1600" b="1" dirty="0">
                <a:solidFill>
                  <a:srgbClr val="FF3300"/>
                </a:solidFill>
                <a:latin typeface="Times New Roman" panose="02020603050405020304" pitchFamily="18" charset="0"/>
                <a:cs typeface="Times New Roman" panose="02020603050405020304" pitchFamily="18" charset="0"/>
              </a:rPr>
            </a:br>
            <a:br>
              <a:rPr lang="ru-RU" altLang="ru-RU" sz="4000" dirty="0"/>
            </a:br>
            <a:endParaRPr lang="ru-RU" altLang="ru-RU" sz="4000" dirty="0"/>
          </a:p>
        </p:txBody>
      </p:sp>
      <p:sp>
        <p:nvSpPr>
          <p:cNvPr id="8196"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х.ғ.к. Аргимбаева А.М.</a:t>
            </a:r>
          </a:p>
          <a:p>
            <a:pPr algn="ctr" eaLnBrk="1" hangingPunct="1">
              <a:spcBef>
                <a:spcPct val="0"/>
              </a:spcBef>
              <a:buFontTx/>
              <a:buNone/>
            </a:pPr>
            <a:r>
              <a:rPr lang="kk-KZ" altLang="ko-KR" sz="1200">
                <a:solidFill>
                  <a:srgbClr val="FF3300"/>
                </a:solidFill>
                <a:latin typeface="Times New Roman" panose="02020603050405020304" pitchFamily="18" charset="0"/>
                <a:cs typeface="Times New Roman" panose="02020603050405020304" pitchFamily="18" charset="0"/>
              </a:rPr>
              <a:t>әл-Фараби атындағы Қазақ Ұлттық Университеті, </a:t>
            </a:r>
            <a:r>
              <a:rPr lang="kk-KZ" altLang="ru-RU" sz="1200">
                <a:solidFill>
                  <a:srgbClr val="FF3300"/>
                </a:solidFill>
                <a:latin typeface="Times New Roman" panose="02020603050405020304" pitchFamily="18" charset="0"/>
                <a:cs typeface="Times New Roman" panose="02020603050405020304" pitchFamily="18" charset="0"/>
              </a:rPr>
              <a:t>аналитикалық химия және сирек элементтер химия кафедрасы</a:t>
            </a:r>
            <a:endParaRPr lang="ru-RU" altLang="ru-RU" sz="1200">
              <a:solidFill>
                <a:srgbClr val="FF3300"/>
              </a:solidFill>
              <a:latin typeface="Times New Roman" panose="02020603050405020304" pitchFamily="18" charset="0"/>
              <a:cs typeface="Times New Roman" panose="02020603050405020304" pitchFamily="18" charset="0"/>
            </a:endParaRPr>
          </a:p>
        </p:txBody>
      </p:sp>
      <p:sp>
        <p:nvSpPr>
          <p:cNvPr id="8197" name="Rectangle 17"/>
          <p:cNvSpPr>
            <a:spLocks noChangeArrowheads="1"/>
          </p:cNvSpPr>
          <p:nvPr/>
        </p:nvSpPr>
        <p:spPr bwMode="auto">
          <a:xfrm>
            <a:off x="3255963" y="4805363"/>
            <a:ext cx="3937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kk-KZ" altLang="ru-RU" sz="1100">
                <a:latin typeface="Times New Roman" panose="02020603050405020304" pitchFamily="18" charset="0"/>
                <a:ea typeface="??" charset="-127"/>
                <a:cs typeface="Times New Roman" panose="02020603050405020304" pitchFamily="18" charset="0"/>
              </a:rPr>
              <a:t>      </a:t>
            </a:r>
            <a:endParaRPr lang="kk-KZ" altLang="ru-RU" sz="1800">
              <a:ea typeface="??" charset="-127"/>
              <a:cs typeface="Times New Roman" panose="02020603050405020304" pitchFamily="18" charset="0"/>
            </a:endParaRPr>
          </a:p>
        </p:txBody>
      </p:sp>
      <p:sp>
        <p:nvSpPr>
          <p:cNvPr id="8198" name="Text Box 5"/>
          <p:cNvSpPr txBox="1">
            <a:spLocks noChangeArrowheads="1"/>
          </p:cNvSpPr>
          <p:nvPr/>
        </p:nvSpPr>
        <p:spPr bwMode="auto">
          <a:xfrm>
            <a:off x="1738313" y="642939"/>
            <a:ext cx="9110662"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arenR"/>
            </a:pPr>
            <a:r>
              <a:rPr lang="ru-RU" altLang="ru-RU" sz="2800">
                <a:solidFill>
                  <a:srgbClr val="FF3300"/>
                </a:solidFill>
                <a:latin typeface="Times New Roman" panose="02020603050405020304" pitchFamily="18" charset="0"/>
              </a:rPr>
              <a:t>Жүретін реакциялар бойынша</a:t>
            </a:r>
          </a:p>
          <a:p>
            <a:pPr eaLnBrk="1" hangingPunct="1">
              <a:lnSpc>
                <a:spcPct val="50000"/>
              </a:lnSpc>
              <a:spcBef>
                <a:spcPct val="50000"/>
              </a:spcBef>
              <a:buFontTx/>
              <a:buChar char="-"/>
            </a:pPr>
            <a:r>
              <a:rPr lang="ru-RU" altLang="ru-RU" sz="2400">
                <a:solidFill>
                  <a:srgbClr val="000099"/>
                </a:solidFill>
                <a:latin typeface="Times New Roman" panose="02020603050405020304" pitchFamily="18" charset="0"/>
              </a:rPr>
              <a:t>Протондарды тасымалдау реакциялары</a:t>
            </a:r>
          </a:p>
          <a:p>
            <a:pPr eaLnBrk="1" hangingPunct="1">
              <a:spcBef>
                <a:spcPct val="0"/>
              </a:spcBef>
              <a:buFontTx/>
              <a:buNone/>
            </a:pPr>
            <a:r>
              <a:rPr lang="ru-RU" altLang="ru-RU" sz="2400" i="1">
                <a:solidFill>
                  <a:srgbClr val="000000"/>
                </a:solidFill>
                <a:latin typeface="Times New Roman" panose="02020603050405020304" pitchFamily="18" charset="0"/>
              </a:rPr>
              <a:t>Қышқылды-негіздік (протолиттік) титрлеу</a:t>
            </a:r>
            <a:endParaRPr lang="ru-RU" altLang="ru-RU" sz="2400">
              <a:latin typeface="Times New Roman" panose="02020603050405020304" pitchFamily="18" charset="0"/>
            </a:endParaRPr>
          </a:p>
          <a:p>
            <a:pPr eaLnBrk="1" hangingPunct="1">
              <a:spcBef>
                <a:spcPct val="0"/>
              </a:spcBef>
              <a:buFontTx/>
              <a:buNone/>
            </a:pPr>
            <a:r>
              <a:rPr lang="ru-RU" altLang="ru-RU" sz="2400">
                <a:solidFill>
                  <a:srgbClr val="000000"/>
                </a:solidFill>
                <a:latin typeface="Times New Roman" panose="02020603050405020304" pitchFamily="18" charset="0"/>
              </a:rPr>
              <a:t>Н</a:t>
            </a:r>
            <a:r>
              <a:rPr lang="ru-RU" altLang="ru-RU" sz="2400" baseline="-25000">
                <a:solidFill>
                  <a:srgbClr val="000000"/>
                </a:solidFill>
                <a:latin typeface="Times New Roman" panose="02020603050405020304" pitchFamily="18" charset="0"/>
              </a:rPr>
              <a:t>3</a:t>
            </a:r>
            <a:r>
              <a:rPr lang="ru-RU" altLang="ru-RU" sz="2400">
                <a:solidFill>
                  <a:srgbClr val="000000"/>
                </a:solidFill>
                <a:latin typeface="Times New Roman" panose="02020603050405020304" pitchFamily="18" charset="0"/>
              </a:rPr>
              <a:t>О</a:t>
            </a:r>
            <a:r>
              <a:rPr lang="ru-RU" altLang="ru-RU" sz="2400" baseline="30000">
                <a:solidFill>
                  <a:srgbClr val="000000"/>
                </a:solidFill>
                <a:latin typeface="Times New Roman" panose="02020603050405020304" pitchFamily="18" charset="0"/>
              </a:rPr>
              <a:t>+</a:t>
            </a:r>
            <a:r>
              <a:rPr lang="ru-RU" altLang="ru-RU" sz="2400">
                <a:solidFill>
                  <a:srgbClr val="000000"/>
                </a:solidFill>
                <a:latin typeface="Times New Roman" panose="02020603050405020304" pitchFamily="18" charset="0"/>
              </a:rPr>
              <a:t> + ОН</a:t>
            </a:r>
            <a:r>
              <a:rPr lang="ru-RU" altLang="ru-RU" sz="2400" baseline="30000">
                <a:solidFill>
                  <a:srgbClr val="000000"/>
                </a:solidFill>
                <a:latin typeface="Times New Roman" panose="02020603050405020304" pitchFamily="18" charset="0"/>
              </a:rPr>
              <a:t>-</a:t>
            </a:r>
            <a:r>
              <a:rPr lang="ru-RU" altLang="ru-RU" sz="2400">
                <a:solidFill>
                  <a:srgbClr val="000000"/>
                </a:solidFill>
                <a:latin typeface="Times New Roman" panose="02020603050405020304" pitchFamily="18" charset="0"/>
              </a:rPr>
              <a:t> = 2Н</a:t>
            </a:r>
            <a:r>
              <a:rPr lang="ru-RU" altLang="ru-RU" sz="2400" baseline="-25000">
                <a:solidFill>
                  <a:srgbClr val="000000"/>
                </a:solidFill>
                <a:latin typeface="Times New Roman" panose="02020603050405020304" pitchFamily="18" charset="0"/>
              </a:rPr>
              <a:t>2</a:t>
            </a:r>
            <a:r>
              <a:rPr lang="ru-RU" altLang="ru-RU" sz="2400">
                <a:solidFill>
                  <a:srgbClr val="000000"/>
                </a:solidFill>
                <a:latin typeface="Times New Roman" panose="02020603050405020304" pitchFamily="18" charset="0"/>
              </a:rPr>
              <a:t>О</a:t>
            </a:r>
            <a:r>
              <a:rPr lang="ru-RU" altLang="ru-RU" sz="2400">
                <a:solidFill>
                  <a:srgbClr val="000099"/>
                </a:solidFill>
                <a:latin typeface="Times New Roman" panose="02020603050405020304" pitchFamily="18" charset="0"/>
              </a:rPr>
              <a:t>, </a:t>
            </a:r>
          </a:p>
          <a:p>
            <a:pPr eaLnBrk="1" hangingPunct="1">
              <a:spcBef>
                <a:spcPct val="0"/>
              </a:spcBef>
              <a:buFontTx/>
              <a:buNone/>
            </a:pPr>
            <a:r>
              <a:rPr lang="ru-RU" altLang="ru-RU" sz="2400">
                <a:solidFill>
                  <a:srgbClr val="000099"/>
                </a:solidFill>
                <a:latin typeface="Times New Roman" panose="02020603050405020304" pitchFamily="18" charset="0"/>
              </a:rPr>
              <a:t> - электрондарды тасымалдау реакциялары</a:t>
            </a:r>
          </a:p>
          <a:p>
            <a:pPr eaLnBrk="1" hangingPunct="1">
              <a:spcBef>
                <a:spcPct val="0"/>
              </a:spcBef>
              <a:buFontTx/>
              <a:buNone/>
            </a:pPr>
            <a:r>
              <a:rPr lang="ru-RU" altLang="ru-RU" sz="2400" i="1">
                <a:solidFill>
                  <a:srgbClr val="000000"/>
                </a:solidFill>
                <a:latin typeface="Times New Roman" panose="02020603050405020304" pitchFamily="18" charset="0"/>
              </a:rPr>
              <a:t>Тотығу-тотықсыздану титрлеу</a:t>
            </a:r>
            <a:endParaRPr lang="ru-RU" altLang="ru-RU" sz="2400">
              <a:latin typeface="Times New Roman" panose="02020603050405020304" pitchFamily="18" charset="0"/>
            </a:endParaRPr>
          </a:p>
          <a:p>
            <a:pPr eaLnBrk="1" hangingPunct="1">
              <a:spcBef>
                <a:spcPct val="0"/>
              </a:spcBef>
              <a:buFontTx/>
              <a:buNone/>
            </a:pPr>
            <a:r>
              <a:rPr lang="ru-RU" altLang="ru-RU" sz="2400" i="1">
                <a:solidFill>
                  <a:srgbClr val="000000"/>
                </a:solidFill>
                <a:latin typeface="Times New Roman" panose="02020603050405020304" pitchFamily="18" charset="0"/>
              </a:rPr>
              <a:t>а</a:t>
            </a:r>
            <a:r>
              <a:rPr lang="ru-RU" altLang="ru-RU" sz="2400">
                <a:solidFill>
                  <a:srgbClr val="000000"/>
                </a:solidFill>
                <a:latin typeface="Times New Roman" panose="02020603050405020304" pitchFamily="18" charset="0"/>
              </a:rPr>
              <a:t>Ох</a:t>
            </a:r>
            <a:r>
              <a:rPr lang="ru-RU" altLang="ru-RU" sz="2400" i="1" baseline="-25000">
                <a:solidFill>
                  <a:srgbClr val="000000"/>
                </a:solidFill>
                <a:latin typeface="Times New Roman" panose="02020603050405020304" pitchFamily="18" charset="0"/>
              </a:rPr>
              <a:t>1</a:t>
            </a:r>
            <a:r>
              <a:rPr lang="ru-RU" altLang="ru-RU" sz="2400" i="1">
                <a:solidFill>
                  <a:srgbClr val="000000"/>
                </a:solidFill>
                <a:latin typeface="Times New Roman" panose="02020603050405020304" pitchFamily="18" charset="0"/>
              </a:rPr>
              <a:t> + </a:t>
            </a:r>
            <a:r>
              <a:rPr lang="en-US" altLang="ru-RU" sz="2400" i="1">
                <a:solidFill>
                  <a:srgbClr val="000000"/>
                </a:solidFill>
                <a:latin typeface="Times New Roman" panose="02020603050405020304" pitchFamily="18" charset="0"/>
              </a:rPr>
              <a:t>b</a:t>
            </a:r>
            <a:r>
              <a:rPr lang="en-US" altLang="ru-RU" sz="2400">
                <a:solidFill>
                  <a:srgbClr val="000000"/>
                </a:solidFill>
                <a:latin typeface="Times New Roman" panose="02020603050405020304" pitchFamily="18" charset="0"/>
              </a:rPr>
              <a:t>Red</a:t>
            </a:r>
            <a:r>
              <a:rPr lang="ru-RU" altLang="ru-RU" sz="2400" baseline="-25000">
                <a:solidFill>
                  <a:srgbClr val="000000"/>
                </a:solidFill>
                <a:latin typeface="Times New Roman" panose="02020603050405020304" pitchFamily="18" charset="0"/>
              </a:rPr>
              <a:t>2</a:t>
            </a:r>
            <a:r>
              <a:rPr lang="ru-RU" altLang="ru-RU" sz="2400">
                <a:solidFill>
                  <a:srgbClr val="000000"/>
                </a:solidFill>
                <a:latin typeface="Times New Roman" panose="02020603050405020304" pitchFamily="18" charset="0"/>
              </a:rPr>
              <a:t> = </a:t>
            </a:r>
            <a:r>
              <a:rPr lang="en-US" altLang="ru-RU" sz="2400" i="1">
                <a:solidFill>
                  <a:srgbClr val="000000"/>
                </a:solidFill>
                <a:latin typeface="Times New Roman" panose="02020603050405020304" pitchFamily="18" charset="0"/>
              </a:rPr>
              <a:t>a</a:t>
            </a:r>
            <a:r>
              <a:rPr lang="en-US" altLang="ru-RU" sz="2400">
                <a:solidFill>
                  <a:srgbClr val="000000"/>
                </a:solidFill>
                <a:latin typeface="Times New Roman" panose="02020603050405020304" pitchFamily="18" charset="0"/>
              </a:rPr>
              <a:t>Red</a:t>
            </a:r>
            <a:r>
              <a:rPr lang="ru-RU" altLang="ru-RU" sz="2400" baseline="-25000">
                <a:solidFill>
                  <a:srgbClr val="000000"/>
                </a:solidFill>
                <a:latin typeface="Times New Roman" panose="02020603050405020304" pitchFamily="18" charset="0"/>
              </a:rPr>
              <a:t>1</a:t>
            </a:r>
            <a:r>
              <a:rPr lang="ru-RU" altLang="ru-RU" sz="2400">
                <a:solidFill>
                  <a:srgbClr val="000000"/>
                </a:solidFill>
                <a:latin typeface="Times New Roman" panose="02020603050405020304" pitchFamily="18" charset="0"/>
              </a:rPr>
              <a:t> + </a:t>
            </a:r>
            <a:r>
              <a:rPr lang="en-US" altLang="ru-RU" sz="2400" i="1">
                <a:solidFill>
                  <a:srgbClr val="000000"/>
                </a:solidFill>
                <a:latin typeface="Times New Roman" panose="02020603050405020304" pitchFamily="18" charset="0"/>
              </a:rPr>
              <a:t>b</a:t>
            </a:r>
            <a:r>
              <a:rPr lang="en-US" altLang="ru-RU" sz="2400">
                <a:solidFill>
                  <a:srgbClr val="000000"/>
                </a:solidFill>
                <a:latin typeface="Times New Roman" panose="02020603050405020304" pitchFamily="18" charset="0"/>
              </a:rPr>
              <a:t>Ox</a:t>
            </a:r>
            <a:r>
              <a:rPr lang="ru-RU" altLang="ru-RU" sz="2400" baseline="-25000">
                <a:solidFill>
                  <a:srgbClr val="000000"/>
                </a:solidFill>
                <a:latin typeface="Times New Roman" panose="02020603050405020304" pitchFamily="18" charset="0"/>
              </a:rPr>
              <a:t>2</a:t>
            </a:r>
            <a:endParaRPr lang="ru-RU" altLang="ru-RU" sz="2400" baseline="-25000">
              <a:latin typeface="Times New Roman" panose="02020603050405020304" pitchFamily="18" charset="0"/>
            </a:endParaRPr>
          </a:p>
          <a:p>
            <a:pPr eaLnBrk="1" hangingPunct="1">
              <a:lnSpc>
                <a:spcPct val="50000"/>
              </a:lnSpc>
              <a:spcBef>
                <a:spcPct val="50000"/>
              </a:spcBef>
              <a:buFontTx/>
              <a:buNone/>
            </a:pPr>
            <a:r>
              <a:rPr lang="kk-KZ" altLang="ru-RU" sz="2400">
                <a:solidFill>
                  <a:srgbClr val="000099"/>
                </a:solidFill>
                <a:latin typeface="Times New Roman" panose="02020603050405020304" pitchFamily="18" charset="0"/>
              </a:rPr>
              <a:t>- Нашар диссоцияланатын комплексті қосылыстардың түзулуі</a:t>
            </a:r>
            <a:endParaRPr lang="ru-RU" altLang="ru-RU" sz="2400">
              <a:solidFill>
                <a:srgbClr val="000099"/>
              </a:solidFill>
              <a:latin typeface="Times New Roman" panose="02020603050405020304" pitchFamily="18" charset="0"/>
            </a:endParaRPr>
          </a:p>
          <a:p>
            <a:pPr eaLnBrk="1" hangingPunct="1">
              <a:spcBef>
                <a:spcPct val="0"/>
              </a:spcBef>
              <a:buFontTx/>
              <a:buNone/>
            </a:pPr>
            <a:r>
              <a:rPr lang="ru-RU" altLang="ru-RU" sz="2400" i="1">
                <a:solidFill>
                  <a:srgbClr val="000000"/>
                </a:solidFill>
                <a:latin typeface="Times New Roman" panose="02020603050405020304" pitchFamily="18" charset="0"/>
              </a:rPr>
              <a:t>Комплексометрлік титрлеу</a:t>
            </a:r>
          </a:p>
          <a:p>
            <a:pPr eaLnBrk="1" hangingPunct="1">
              <a:spcBef>
                <a:spcPct val="0"/>
              </a:spcBef>
              <a:buFontTx/>
              <a:buNone/>
            </a:pPr>
            <a:r>
              <a:rPr lang="ru-RU" altLang="ru-RU" sz="2400" i="1">
                <a:solidFill>
                  <a:srgbClr val="000000"/>
                </a:solidFill>
                <a:latin typeface="Times New Roman" panose="02020603050405020304" pitchFamily="18" charset="0"/>
              </a:rPr>
              <a:t> </a:t>
            </a:r>
            <a:r>
              <a:rPr lang="ru-RU" altLang="ru-RU" sz="2400">
                <a:solidFill>
                  <a:srgbClr val="000000"/>
                </a:solidFill>
                <a:latin typeface="Times New Roman" panose="02020603050405020304" pitchFamily="18" charset="0"/>
              </a:rPr>
              <a:t>М + </a:t>
            </a:r>
            <a:r>
              <a:rPr lang="en-US" altLang="ru-RU" sz="2400">
                <a:solidFill>
                  <a:srgbClr val="000000"/>
                </a:solidFill>
                <a:latin typeface="Times New Roman" panose="02020603050405020304" pitchFamily="18" charset="0"/>
              </a:rPr>
              <a:t>L </a:t>
            </a:r>
            <a:r>
              <a:rPr lang="ru-RU" altLang="ru-RU" sz="2400">
                <a:solidFill>
                  <a:srgbClr val="000000"/>
                </a:solidFill>
                <a:latin typeface="Times New Roman" panose="02020603050405020304" pitchFamily="18" charset="0"/>
              </a:rPr>
              <a:t>= </a:t>
            </a:r>
            <a:r>
              <a:rPr lang="en-US" altLang="ru-RU" sz="2400">
                <a:solidFill>
                  <a:srgbClr val="000000"/>
                </a:solidFill>
                <a:latin typeface="Times New Roman" panose="02020603050405020304" pitchFamily="18" charset="0"/>
              </a:rPr>
              <a:t>ML</a:t>
            </a:r>
            <a:r>
              <a:rPr lang="ru-RU" altLang="ru-RU" sz="2400">
                <a:solidFill>
                  <a:srgbClr val="000099"/>
                </a:solidFill>
                <a:latin typeface="Times New Roman" panose="02020603050405020304" pitchFamily="18" charset="0"/>
              </a:rPr>
              <a:t>, </a:t>
            </a:r>
          </a:p>
          <a:p>
            <a:pPr eaLnBrk="1" hangingPunct="1">
              <a:spcBef>
                <a:spcPct val="0"/>
              </a:spcBef>
              <a:buFontTx/>
              <a:buNone/>
            </a:pPr>
            <a:r>
              <a:rPr lang="kk-KZ" altLang="ru-RU" sz="2400">
                <a:solidFill>
                  <a:srgbClr val="000099"/>
                </a:solidFill>
                <a:latin typeface="Times New Roman" panose="02020603050405020304" pitchFamily="18" charset="0"/>
              </a:rPr>
              <a:t>- Нашар еритін қосылыстар түзілуі </a:t>
            </a:r>
            <a:endParaRPr lang="ru-RU" altLang="ru-RU" sz="2400">
              <a:solidFill>
                <a:srgbClr val="000099"/>
              </a:solidFill>
              <a:latin typeface="Times New Roman" panose="02020603050405020304" pitchFamily="18" charset="0"/>
            </a:endParaRPr>
          </a:p>
          <a:p>
            <a:pPr eaLnBrk="1" hangingPunct="1">
              <a:spcBef>
                <a:spcPct val="0"/>
              </a:spcBef>
              <a:buFontTx/>
              <a:buNone/>
            </a:pPr>
            <a:r>
              <a:rPr lang="ru-RU" altLang="ru-RU" sz="2400" i="1">
                <a:solidFill>
                  <a:srgbClr val="000000"/>
                </a:solidFill>
                <a:latin typeface="Times New Roman" panose="02020603050405020304" pitchFamily="18" charset="0"/>
              </a:rPr>
              <a:t> тұндырып титрлеу </a:t>
            </a:r>
          </a:p>
          <a:p>
            <a:pPr eaLnBrk="1" hangingPunct="1">
              <a:spcBef>
                <a:spcPct val="0"/>
              </a:spcBef>
              <a:buFontTx/>
              <a:buNone/>
            </a:pPr>
            <a:r>
              <a:rPr lang="ru-RU" altLang="ru-RU" sz="2400" i="1">
                <a:solidFill>
                  <a:srgbClr val="000000"/>
                </a:solidFill>
                <a:latin typeface="Times New Roman" panose="02020603050405020304" pitchFamily="18" charset="0"/>
              </a:rPr>
              <a:t> </a:t>
            </a:r>
            <a:r>
              <a:rPr lang="en-US" altLang="ru-RU" sz="2400">
                <a:solidFill>
                  <a:srgbClr val="000000"/>
                </a:solidFill>
                <a:latin typeface="Times New Roman" panose="02020603050405020304" pitchFamily="18" charset="0"/>
              </a:rPr>
              <a:t>M</a:t>
            </a:r>
            <a:r>
              <a:rPr lang="ru-RU" altLang="ru-RU" sz="2400">
                <a:solidFill>
                  <a:srgbClr val="000000"/>
                </a:solidFill>
                <a:latin typeface="Times New Roman" panose="02020603050405020304" pitchFamily="18" charset="0"/>
              </a:rPr>
              <a:t> + </a:t>
            </a:r>
            <a:r>
              <a:rPr lang="en-US" altLang="ru-RU" sz="2400">
                <a:solidFill>
                  <a:srgbClr val="000000"/>
                </a:solidFill>
                <a:latin typeface="Times New Roman" panose="02020603050405020304" pitchFamily="18" charset="0"/>
              </a:rPr>
              <a:t>X </a:t>
            </a:r>
            <a:r>
              <a:rPr lang="ru-RU" altLang="ru-RU" sz="2400">
                <a:solidFill>
                  <a:srgbClr val="000000"/>
                </a:solidFill>
                <a:latin typeface="Times New Roman" panose="02020603050405020304" pitchFamily="18" charset="0"/>
              </a:rPr>
              <a:t>= </a:t>
            </a:r>
            <a:r>
              <a:rPr lang="en-US" altLang="ru-RU" sz="2400">
                <a:solidFill>
                  <a:srgbClr val="000000"/>
                </a:solidFill>
                <a:latin typeface="Times New Roman" panose="02020603050405020304" pitchFamily="18" charset="0"/>
              </a:rPr>
              <a:t>MX</a:t>
            </a:r>
            <a:r>
              <a:rPr lang="en-US" altLang="ru-RU" sz="2400">
                <a:solidFill>
                  <a:srgbClr val="000000"/>
                </a:solidFill>
                <a:latin typeface="Times New Roman" panose="02020603050405020304" pitchFamily="18" charset="0"/>
                <a:sym typeface="Symbol" panose="05050102010706020507" pitchFamily="18" charset="2"/>
              </a:rPr>
              <a:t></a:t>
            </a:r>
          </a:p>
          <a:p>
            <a:pPr eaLnBrk="1" hangingPunct="1">
              <a:lnSpc>
                <a:spcPct val="50000"/>
              </a:lnSpc>
              <a:spcBef>
                <a:spcPct val="50000"/>
              </a:spcBef>
              <a:buFontTx/>
              <a:buNone/>
            </a:pPr>
            <a:endParaRPr lang="ru-RU" altLang="ru-RU" sz="1800">
              <a:solidFill>
                <a:srgbClr val="000099"/>
              </a:solidFill>
              <a:latin typeface="Times New Roman" panose="02020603050405020304" pitchFamily="18" charset="0"/>
            </a:endParaRPr>
          </a:p>
          <a:p>
            <a:pPr eaLnBrk="1" hangingPunct="1">
              <a:spcBef>
                <a:spcPct val="50000"/>
              </a:spcBef>
              <a:buFontTx/>
              <a:buNone/>
            </a:pPr>
            <a:r>
              <a:rPr lang="ru-RU" altLang="ru-RU" sz="1800">
                <a:latin typeface="Times New Roman" panose="02020603050405020304" pitchFamily="18" charset="0"/>
              </a:rPr>
              <a:t> </a:t>
            </a:r>
          </a:p>
        </p:txBody>
      </p:sp>
    </p:spTree>
    <p:extLst>
      <p:ext uri="{BB962C8B-B14F-4D97-AF65-F5344CB8AC3E}">
        <p14:creationId xmlns:p14="http://schemas.microsoft.com/office/powerpoint/2010/main" val="282605865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2592</Words>
  <Application>Microsoft Office PowerPoint</Application>
  <PresentationFormat>Широкоэкранный</PresentationFormat>
  <Paragraphs>414</Paragraphs>
  <Slides>47</Slides>
  <Notes>2</Notes>
  <HiddenSlides>0</HiddenSlides>
  <MMClips>0</MMClips>
  <ScaleCrop>false</ScaleCrop>
  <HeadingPairs>
    <vt:vector size="8" baseType="variant">
      <vt:variant>
        <vt:lpstr>Использованные шрифты</vt:lpstr>
      </vt:variant>
      <vt:variant>
        <vt:i4>8</vt:i4>
      </vt:variant>
      <vt:variant>
        <vt:lpstr>Тема</vt:lpstr>
      </vt:variant>
      <vt:variant>
        <vt:i4>1</vt:i4>
      </vt:variant>
      <vt:variant>
        <vt:lpstr>Внедренные серверы OLE</vt:lpstr>
      </vt:variant>
      <vt:variant>
        <vt:i4>3</vt:i4>
      </vt:variant>
      <vt:variant>
        <vt:lpstr>Заголовки слайдов</vt:lpstr>
      </vt:variant>
      <vt:variant>
        <vt:i4>47</vt:i4>
      </vt:variant>
    </vt:vector>
  </HeadingPairs>
  <TitlesOfParts>
    <vt:vector size="59" baseType="lpstr">
      <vt:lpstr>Arial</vt:lpstr>
      <vt:lpstr>Calibri</vt:lpstr>
      <vt:lpstr>Calibri Light</vt:lpstr>
      <vt:lpstr>Calisto MT</vt:lpstr>
      <vt:lpstr>Century Gothic</vt:lpstr>
      <vt:lpstr>Kz Times New Roman</vt:lpstr>
      <vt:lpstr>Times New Roman</vt:lpstr>
      <vt:lpstr>Wingdings</vt:lpstr>
      <vt:lpstr>Тема Office</vt:lpstr>
      <vt:lpstr>Формула</vt:lpstr>
      <vt:lpstr>CS ChemDraw Drawing</vt:lpstr>
      <vt:lpstr>Graph</vt:lpstr>
      <vt:lpstr>Презентация PowerPoint</vt:lpstr>
      <vt:lpstr> Жоспар: </vt:lpstr>
      <vt:lpstr>Презентация PowerPoint</vt:lpstr>
      <vt:lpstr>Презентация PowerPoint</vt:lpstr>
      <vt:lpstr>                                                         </vt:lpstr>
      <vt:lpstr>       Бірінші ретті стандарттарға қойылатын талаптар: 1.Зат химиялық таза болуы керек.  2. Заттың құрамы белгілі химиялық формулаға сәйкес болуы керек.  3. Заттың құрамы ауада тұрақты болуы керек.  4. Өлшеу қатесінің мәнін азайту үшін заттың молекулалық массасы ұлкен болғаны қажет.</vt:lpstr>
      <vt:lpstr>Титрлеуде қолданылатын өлшеуіш  ыдыстары</vt:lpstr>
      <vt:lpstr>Презентация PowerPoint</vt:lpstr>
      <vt:lpstr>  Титрлеу әдістердің жіктелуі  </vt:lpstr>
      <vt:lpstr>2) Титрлеу жолы бойынша а) Тура титрлеу  - анықтайтын зат концентрациясы белгілі ерітіндімен титрленеді      n(A)=n(B);  б) Кері титрлеу – анализденетін ерітіндіге артық мөлшерде «Б” зат алынады да, әрекеттеспей қалған “Б” заттың мөлшері “С” затпен титрленеді:        А + Б(арт) → өнімдер + Б(қалғ)    Б(қалғ) + С → өнімдер   n(A) = n(Б) – n(C)  в) Жанама (ауыстыру) титрлеу – Концентрациясы анықталуға тиісті А заты  Д затымен әрекеттесіп, С және Е өнімдерін түзеді. Түзілген С немесе Е өнімін концентрациясы белгілі стандартты Б затының ерітіндісімен титрлейді:  А + Д → С + Е                  С + Б → өнімдер     n(A) = n(C)= n (Б)</vt:lpstr>
      <vt:lpstr>Титриметриялық анализде қолданылатын концентрациялар</vt:lpstr>
      <vt:lpstr>              Эквиваленттің молярлы массасы: Mэ(А) = М(А)*fэкв(А) fэкв(А) – заттың эквиваленттік факторы (реакция бойынш анықталады). Мысалы: а) қышқылды-негіздік реакция  NaOH + H3PO4 → NaH2PO4 + H2O, fэкв(H3PO4) = 1  2NaOH + H3PO4 → Na2HPO4 + 2H2O, fэкв(H3PO4) = ½ 3NaOH + H3PO4 → Na3PO4 + 3H2O, fэкв(H3PO4) = 1/3   б) тотығу-тотықсыздану реакция  MnO4- + 8H+ +5e →Mn2+ + 4H2O, fэкв(KMnO4) = 1/5       </vt:lpstr>
      <vt:lpstr>     Титриметриялық анализдің есептеулері келесі заңдарға негізделеді: 1. эквивалент заңы. 2. заттың массасын сақталу заңы. 3. заттың құрамын сақтау заңы.  </vt:lpstr>
      <vt:lpstr>Анализ нәтижелерін өрнектеу </vt:lpstr>
      <vt:lpstr>Қышқылды – негіздік титрлеу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Индикатордың түсінің өзгерту облысына (түсін өзгерту аралығы) мына факторлар әсер етеді:</vt:lpstr>
      <vt:lpstr>   Титрлеу қисықтары – құйылған титранттың көлемі мен титрлеу процесінің өзгеретін параметр арасындағы графикалық өрнектеу.  </vt:lpstr>
      <vt:lpstr>Қышқылды – негіздік титрлеудің қисықтары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Аргимбаева Акмарал</dc:creator>
  <cp:lastModifiedBy>Аргимбаева Акмарал</cp:lastModifiedBy>
  <cp:revision>1</cp:revision>
  <dcterms:created xsi:type="dcterms:W3CDTF">2020-11-23T14:24:06Z</dcterms:created>
  <dcterms:modified xsi:type="dcterms:W3CDTF">2020-11-23T14:25:52Z</dcterms:modified>
</cp:coreProperties>
</file>